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58" r:id="rId4"/>
    <p:sldId id="260" r:id="rId5"/>
    <p:sldId id="259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033" autoAdjust="0"/>
  </p:normalViewPr>
  <p:slideViewPr>
    <p:cSldViewPr snapToGrid="0">
      <p:cViewPr varScale="1">
        <p:scale>
          <a:sx n="78" d="100"/>
          <a:sy n="78" d="100"/>
        </p:scale>
        <p:origin x="87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FF701E-99E9-4DA1-B3E1-F9E154404CBD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300547-8198-4324-AD61-1BF64966F35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680390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00547-8198-4324-AD61-1BF64966F356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05979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Kettős öngyilkosság w </a:t>
            </a:r>
            <a:r>
              <a:rPr lang="hu-HU" dirty="0" err="1"/>
              <a:t>Tomie</a:t>
            </a:r>
            <a:r>
              <a:rPr lang="hu-HU" dirty="0"/>
              <a:t> </a:t>
            </a:r>
            <a:r>
              <a:rPr lang="hu-HU" dirty="0" err="1"/>
              <a:t>Yamazaki</a:t>
            </a:r>
            <a:r>
              <a:rPr lang="hu-HU" dirty="0"/>
              <a:t>, </a:t>
            </a:r>
            <a:r>
              <a:rPr lang="hu-HU" dirty="0" err="1"/>
              <a:t>vizbe</a:t>
            </a:r>
            <a:r>
              <a:rPr lang="hu-HU" dirty="0"/>
              <a:t> fulladás testét szülinapján fedezték fel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00547-8198-4324-AD61-1BF64966F356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313561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Anyja, apja , gazdagabb család szolgák nevelték, 11 testvér, 2 fiatal halála 6 fiú 5 lány, első felesége </a:t>
            </a:r>
            <a:r>
              <a:rPr lang="hu-HU" dirty="0" err="1"/>
              <a:t>Hatsuyo</a:t>
            </a:r>
            <a:r>
              <a:rPr lang="hu-HU" dirty="0"/>
              <a:t> </a:t>
            </a:r>
            <a:r>
              <a:rPr lang="hu-HU" dirty="0" err="1"/>
              <a:t>Oyama</a:t>
            </a:r>
            <a:r>
              <a:rPr lang="hu-HU" dirty="0"/>
              <a:t> 1 gyerek másik nőtől, </a:t>
            </a:r>
            <a:r>
              <a:rPr lang="hu-HU" dirty="0" err="1"/>
              <a:t>Satoko</a:t>
            </a:r>
            <a:r>
              <a:rPr lang="hu-HU" dirty="0"/>
              <a:t>, </a:t>
            </a:r>
            <a:r>
              <a:rPr lang="hu-HU" dirty="0" err="1"/>
              <a:t>Sonoko</a:t>
            </a:r>
            <a:r>
              <a:rPr lang="hu-HU" dirty="0"/>
              <a:t>, </a:t>
            </a:r>
            <a:r>
              <a:rPr lang="hu-HU" dirty="0" err="1"/>
              <a:t>Masaki</a:t>
            </a:r>
            <a:r>
              <a:rPr lang="hu-HU" dirty="0"/>
              <a:t> és </a:t>
            </a:r>
            <a:r>
              <a:rPr lang="hu-HU" dirty="0" err="1"/>
              <a:t>Haruko</a:t>
            </a:r>
            <a:r>
              <a:rPr lang="hu-HU" dirty="0"/>
              <a:t> (</a:t>
            </a:r>
            <a:r>
              <a:rPr lang="hu-HU" dirty="0" err="1"/>
              <a:t>Ota</a:t>
            </a:r>
            <a:r>
              <a:rPr lang="hu-HU" dirty="0"/>
              <a:t>)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00547-8198-4324-AD61-1BF64966F356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795571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Buraiha</a:t>
            </a:r>
            <a:r>
              <a:rPr lang="hu-HU" dirty="0"/>
              <a:t>, </a:t>
            </a:r>
            <a:r>
              <a:rPr lang="hu-HU" dirty="0" err="1"/>
              <a:t>aktiv</a:t>
            </a:r>
            <a:r>
              <a:rPr lang="hu-HU" dirty="0"/>
              <a:t> felelőtlen dekadens </a:t>
            </a:r>
            <a:r>
              <a:rPr lang="hu-HU" dirty="0" err="1"/>
              <a:t>irók</a:t>
            </a:r>
            <a:r>
              <a:rPr lang="hu-HU" dirty="0"/>
              <a:t> a </a:t>
            </a:r>
            <a:r>
              <a:rPr lang="hu-HU" dirty="0" err="1"/>
              <a:t>IIvh</a:t>
            </a:r>
            <a:r>
              <a:rPr lang="hu-HU" dirty="0"/>
              <a:t>-ban,  </a:t>
            </a:r>
            <a:r>
              <a:rPr lang="hu-HU" dirty="0" err="1"/>
              <a:t>akutagawa</a:t>
            </a:r>
            <a:r>
              <a:rPr lang="hu-HU" dirty="0"/>
              <a:t> halála megviselte 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00547-8198-4324-AD61-1BF64966F356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479860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Önéletrajz, háború közben tragédia, befejezettlen, első könyve egyetemen + saját vélemény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00547-8198-4324-AD61-1BF64966F356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160020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00547-8198-4324-AD61-1BF64966F356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33105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hu-HU"/>
            </a:p>
          </p:txBody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3B8CB39D-F8B1-489F-864B-5B0AFE688D27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13413A82-9A45-4D9F-86FD-949E9FB485D7}" type="slidenum">
              <a:rPr lang="hu-HU" smtClean="0"/>
              <a:t>‹#›</a:t>
            </a:fld>
            <a:endParaRPr lang="hu-H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8143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CB39D-F8B1-489F-864B-5B0AFE688D27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13A82-9A45-4D9F-86FD-949E9FB485D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22980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CB39D-F8B1-489F-864B-5B0AFE688D27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13A82-9A45-4D9F-86FD-949E9FB485D7}" type="slidenum">
              <a:rPr lang="hu-HU" smtClean="0"/>
              <a:t>‹#›</a:t>
            </a:fld>
            <a:endParaRPr lang="hu-H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96226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CB39D-F8B1-489F-864B-5B0AFE688D27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13A82-9A45-4D9F-86FD-949E9FB485D7}" type="slidenum">
              <a:rPr lang="hu-HU" smtClean="0"/>
              <a:t>‹#›</a:t>
            </a:fld>
            <a:endParaRPr lang="hu-H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59945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CB39D-F8B1-489F-864B-5B0AFE688D27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13A82-9A45-4D9F-86FD-949E9FB485D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721023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CB39D-F8B1-489F-864B-5B0AFE688D27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13A82-9A45-4D9F-86FD-949E9FB485D7}" type="slidenum">
              <a:rPr lang="hu-HU" smtClean="0"/>
              <a:t>‹#›</a:t>
            </a:fld>
            <a:endParaRPr lang="hu-H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04028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CB39D-F8B1-489F-864B-5B0AFE688D27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13A82-9A45-4D9F-86FD-949E9FB485D7}" type="slidenum">
              <a:rPr lang="hu-HU" smtClean="0"/>
              <a:t>‹#›</a:t>
            </a:fld>
            <a:endParaRPr lang="hu-H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75253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CB39D-F8B1-489F-864B-5B0AFE688D27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13A82-9A45-4D9F-86FD-949E9FB485D7}" type="slidenum">
              <a:rPr lang="hu-HU" smtClean="0"/>
              <a:t>‹#›</a:t>
            </a:fld>
            <a:endParaRPr lang="hu-H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1104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CB39D-F8B1-489F-864B-5B0AFE688D27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13A82-9A45-4D9F-86FD-949E9FB485D7}" type="slidenum">
              <a:rPr lang="hu-HU" smtClean="0"/>
              <a:t>‹#›</a:t>
            </a:fld>
            <a:endParaRPr lang="hu-H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4573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CB39D-F8B1-489F-864B-5B0AFE688D27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13A82-9A45-4D9F-86FD-949E9FB485D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06723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CB39D-F8B1-489F-864B-5B0AFE688D27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13A82-9A45-4D9F-86FD-949E9FB485D7}" type="slidenum">
              <a:rPr lang="hu-HU" smtClean="0"/>
              <a:t>‹#›</a:t>
            </a:fld>
            <a:endParaRPr lang="hu-H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4861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CB39D-F8B1-489F-864B-5B0AFE688D27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13A82-9A45-4D9F-86FD-949E9FB485D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11898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CB39D-F8B1-489F-864B-5B0AFE688D27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13A82-9A45-4D9F-86FD-949E9FB485D7}" type="slidenum">
              <a:rPr lang="hu-HU" smtClean="0"/>
              <a:t>‹#›</a:t>
            </a:fld>
            <a:endParaRPr lang="hu-H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9701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CB39D-F8B1-489F-864B-5B0AFE688D27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13A82-9A45-4D9F-86FD-949E9FB485D7}" type="slidenum">
              <a:rPr lang="hu-HU" smtClean="0"/>
              <a:t>‹#›</a:t>
            </a:fld>
            <a:endParaRPr lang="hu-H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4228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CB39D-F8B1-489F-864B-5B0AFE688D27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13A82-9A45-4D9F-86FD-949E9FB485D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06140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CB39D-F8B1-489F-864B-5B0AFE688D27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13A82-9A45-4D9F-86FD-949E9FB485D7}" type="slidenum">
              <a:rPr lang="hu-HU" smtClean="0"/>
              <a:t>‹#›</a:t>
            </a:fld>
            <a:endParaRPr lang="hu-H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0875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CB39D-F8B1-489F-864B-5B0AFE688D27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13A82-9A45-4D9F-86FD-949E9FB485D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07282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hu-HU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B8CB39D-F8B1-489F-864B-5B0AFE688D27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3413A82-9A45-4D9F-86FD-949E9FB485D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08360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Osamu Dazai (Japanese Author) ~ Bio Wiki | Photos | Videos">
            <a:extLst>
              <a:ext uri="{FF2B5EF4-FFF2-40B4-BE49-F238E27FC236}">
                <a16:creationId xmlns:a16="http://schemas.microsoft.com/office/drawing/2014/main" id="{868F5C97-F478-8CA8-EE3E-E74817C9A5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793" y="358240"/>
            <a:ext cx="3506787" cy="450872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531BC70E-C0DB-A767-E1AD-FF3FC7D3A4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98607" y="2114085"/>
            <a:ext cx="5791200" cy="1543512"/>
          </a:xfrm>
          <a:noFill/>
        </p:spPr>
        <p:txBody>
          <a:bodyPr>
            <a:normAutofit/>
          </a:bodyPr>
          <a:lstStyle/>
          <a:p>
            <a:r>
              <a:rPr lang="hu-HU" sz="7200" dirty="0" err="1">
                <a:latin typeface="Bernard MT Condensed" panose="02050806060905020404" pitchFamily="18" charset="0"/>
              </a:rPr>
              <a:t>Dazai</a:t>
            </a:r>
            <a:r>
              <a:rPr lang="hu-HU" sz="7200" dirty="0">
                <a:latin typeface="Bernard MT Condensed" panose="02050806060905020404" pitchFamily="18" charset="0"/>
              </a:rPr>
              <a:t> </a:t>
            </a:r>
            <a:r>
              <a:rPr lang="hu-HU" sz="7200" dirty="0" err="1">
                <a:latin typeface="Bernard MT Condensed" panose="02050806060905020404" pitchFamily="18" charset="0"/>
              </a:rPr>
              <a:t>Osamu</a:t>
            </a:r>
            <a:endParaRPr lang="hu-HU" sz="7200" dirty="0">
              <a:latin typeface="Bernard MT Condensed" panose="02050806060905020404" pitchFamily="18" charset="0"/>
            </a:endParaRP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BD1075F4-B6E4-760E-8408-CDF7BFFB81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hu-HU" sz="3600" dirty="0">
                <a:latin typeface="Agency FB" panose="020B0503020202020204" pitchFamily="34" charset="0"/>
              </a:rPr>
              <a:t>Agócs Szonja Lili</a:t>
            </a:r>
          </a:p>
        </p:txBody>
      </p:sp>
    </p:spTree>
    <p:extLst>
      <p:ext uri="{BB962C8B-B14F-4D97-AF65-F5344CB8AC3E}">
        <p14:creationId xmlns:p14="http://schemas.microsoft.com/office/powerpoint/2010/main" val="3359016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Osamu Dazai (Japanese Author) ~ Bio Wiki | Photos | Videos">
            <a:extLst>
              <a:ext uri="{FF2B5EF4-FFF2-40B4-BE49-F238E27FC236}">
                <a16:creationId xmlns:a16="http://schemas.microsoft.com/office/drawing/2014/main" id="{9BA2697D-DDA5-2E6D-CB60-730CC32D3E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464" y="186495"/>
            <a:ext cx="5024530" cy="646011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A056E56B-5332-7959-C26B-6C3A55784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2039" y="982132"/>
            <a:ext cx="5673213" cy="1303867"/>
          </a:xfrm>
        </p:spPr>
        <p:txBody>
          <a:bodyPr>
            <a:noAutofit/>
          </a:bodyPr>
          <a:lstStyle/>
          <a:p>
            <a:r>
              <a:rPr lang="hu-HU" sz="6000" dirty="0">
                <a:latin typeface="Bernard MT Condensed" panose="02050806060905020404" pitchFamily="18" charset="0"/>
              </a:rPr>
              <a:t>Személyes adatai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DDF513A-D0F3-3E3F-1A4C-84BA5B6AFD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2699" y="2556932"/>
            <a:ext cx="5043897" cy="3318936"/>
          </a:xfrm>
        </p:spPr>
        <p:txBody>
          <a:bodyPr/>
          <a:lstStyle/>
          <a:p>
            <a:r>
              <a:rPr lang="hu-HU" dirty="0" err="1">
                <a:latin typeface="Amasis MT Pro" panose="020F0502020204030204" pitchFamily="18" charset="-18"/>
              </a:rPr>
              <a:t>Shuuji</a:t>
            </a:r>
            <a:r>
              <a:rPr lang="hu-HU" dirty="0">
                <a:latin typeface="Amasis MT Pro" panose="020F0502020204030204" pitchFamily="18" charset="-18"/>
              </a:rPr>
              <a:t> </a:t>
            </a:r>
            <a:r>
              <a:rPr lang="hu-HU" dirty="0" err="1">
                <a:latin typeface="Amasis MT Pro" panose="020F0502020204030204" pitchFamily="18" charset="-18"/>
              </a:rPr>
              <a:t>Tsushima</a:t>
            </a:r>
            <a:endParaRPr lang="hu-HU" dirty="0">
              <a:latin typeface="Amasis MT Pro" panose="020F0502020204030204" pitchFamily="18" charset="-18"/>
            </a:endParaRPr>
          </a:p>
          <a:p>
            <a:r>
              <a:rPr lang="hu-HU" dirty="0">
                <a:latin typeface="Amasis MT Pro" panose="020F0502020204030204" pitchFamily="18" charset="-18"/>
              </a:rPr>
              <a:t>Japán, </a:t>
            </a:r>
            <a:r>
              <a:rPr lang="hu-HU" dirty="0" err="1">
                <a:latin typeface="Amasis MT Pro" panose="020F0502020204030204" pitchFamily="18" charset="-18"/>
              </a:rPr>
              <a:t>Aomori</a:t>
            </a:r>
            <a:r>
              <a:rPr lang="hu-HU" dirty="0">
                <a:latin typeface="Amasis MT Pro" panose="020F0502020204030204" pitchFamily="18" charset="-18"/>
              </a:rPr>
              <a:t>, </a:t>
            </a:r>
          </a:p>
          <a:p>
            <a:r>
              <a:rPr lang="hu-HU" dirty="0">
                <a:latin typeface="Amasis MT Pro" panose="020F0502020204030204" pitchFamily="18" charset="-18"/>
              </a:rPr>
              <a:t>1909. június 19.</a:t>
            </a:r>
          </a:p>
          <a:p>
            <a:r>
              <a:rPr lang="hu-HU" dirty="0">
                <a:latin typeface="Amasis MT Pro" panose="020F0502020204030204" pitchFamily="18" charset="-18"/>
              </a:rPr>
              <a:t>1948. június 13.</a:t>
            </a:r>
          </a:p>
          <a:p>
            <a:endParaRPr lang="hu-HU" dirty="0"/>
          </a:p>
        </p:txBody>
      </p:sp>
      <p:pic>
        <p:nvPicPr>
          <p:cNvPr id="4100" name="Picture 4" descr="dazai osamu: real life, anime, stage actor &amp; seiyuu">
            <a:extLst>
              <a:ext uri="{FF2B5EF4-FFF2-40B4-BE49-F238E27FC236}">
                <a16:creationId xmlns:a16="http://schemas.microsoft.com/office/drawing/2014/main" id="{DE98FB25-5A42-DEB0-8AD0-B2CB1E5F00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1058" y="3611029"/>
            <a:ext cx="2614557" cy="33189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zív 5">
            <a:extLst>
              <a:ext uri="{FF2B5EF4-FFF2-40B4-BE49-F238E27FC236}">
                <a16:creationId xmlns:a16="http://schemas.microsoft.com/office/drawing/2014/main" id="{4CB01234-D0C1-BB7E-D29F-3B56B99B4652}"/>
              </a:ext>
            </a:extLst>
          </p:cNvPr>
          <p:cNvSpPr/>
          <p:nvPr/>
        </p:nvSpPr>
        <p:spPr>
          <a:xfrm>
            <a:off x="5852699" y="3679855"/>
            <a:ext cx="243301" cy="282545"/>
          </a:xfrm>
          <a:prstGeom prst="hear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Kereszt 6">
            <a:extLst>
              <a:ext uri="{FF2B5EF4-FFF2-40B4-BE49-F238E27FC236}">
                <a16:creationId xmlns:a16="http://schemas.microsoft.com/office/drawing/2014/main" id="{264EFF8E-0C2B-D20D-087D-222A0DE6AA13}"/>
              </a:ext>
            </a:extLst>
          </p:cNvPr>
          <p:cNvSpPr/>
          <p:nvPr/>
        </p:nvSpPr>
        <p:spPr>
          <a:xfrm rot="2710187">
            <a:off x="5811805" y="4209251"/>
            <a:ext cx="347752" cy="280866"/>
          </a:xfrm>
          <a:prstGeom prst="plus">
            <a:avLst>
              <a:gd name="adj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909963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'A Shameful Life' by Osamu Dazai reviewed by The Japan Society UK Review">
            <a:extLst>
              <a:ext uri="{FF2B5EF4-FFF2-40B4-BE49-F238E27FC236}">
                <a16:creationId xmlns:a16="http://schemas.microsoft.com/office/drawing/2014/main" id="{078A5204-EB38-5C29-6ACD-1C53A1EC76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325" y="113010"/>
            <a:ext cx="3287920" cy="227313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FAA4CA3D-7042-5C99-E734-A893A8CBF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6000" dirty="0">
                <a:latin typeface="Bernard MT Condensed" panose="02050806060905020404" pitchFamily="18" charset="0"/>
              </a:rPr>
              <a:t>Családja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945017C-846B-0491-2FDE-A19BA638C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4800598" cy="3318936"/>
          </a:xfrm>
        </p:spPr>
        <p:txBody>
          <a:bodyPr/>
          <a:lstStyle/>
          <a:p>
            <a:r>
              <a:rPr lang="hu-HU" dirty="0" err="1">
                <a:latin typeface="Amasis MT Pro" panose="02040504050005020304" pitchFamily="18" charset="-18"/>
              </a:rPr>
              <a:t>Tane</a:t>
            </a:r>
            <a:r>
              <a:rPr lang="hu-HU" dirty="0">
                <a:latin typeface="Amasis MT Pro" panose="02040504050005020304" pitchFamily="18" charset="-18"/>
              </a:rPr>
              <a:t> </a:t>
            </a:r>
            <a:r>
              <a:rPr lang="hu-HU" dirty="0" err="1">
                <a:latin typeface="Amasis MT Pro" panose="02040504050005020304" pitchFamily="18" charset="-18"/>
              </a:rPr>
              <a:t>Tsushima</a:t>
            </a:r>
            <a:r>
              <a:rPr lang="hu-HU" dirty="0">
                <a:latin typeface="Amasis MT Pro" panose="02040504050005020304" pitchFamily="18" charset="-18"/>
              </a:rPr>
              <a:t>, </a:t>
            </a:r>
            <a:r>
              <a:rPr lang="hu-HU" dirty="0" err="1">
                <a:latin typeface="Amasis MT Pro" panose="02040504050005020304" pitchFamily="18" charset="-18"/>
              </a:rPr>
              <a:t>Gen’emon</a:t>
            </a:r>
            <a:r>
              <a:rPr lang="hu-HU" dirty="0">
                <a:latin typeface="Amasis MT Pro" panose="02040504050005020304" pitchFamily="18" charset="-18"/>
              </a:rPr>
              <a:t> </a:t>
            </a:r>
            <a:r>
              <a:rPr lang="hu-HU" dirty="0" err="1">
                <a:latin typeface="Amasis MT Pro" panose="02040504050005020304" pitchFamily="18" charset="-18"/>
              </a:rPr>
              <a:t>Tsushima</a:t>
            </a:r>
            <a:endParaRPr lang="hu-HU" dirty="0">
              <a:latin typeface="Amasis MT Pro" panose="02040504050005020304" pitchFamily="18" charset="-18"/>
            </a:endParaRPr>
          </a:p>
          <a:p>
            <a:r>
              <a:rPr lang="hu-HU" dirty="0">
                <a:latin typeface="Amasis MT Pro" panose="02040504050005020304" pitchFamily="18" charset="-18"/>
              </a:rPr>
              <a:t>10 testvér</a:t>
            </a:r>
          </a:p>
          <a:p>
            <a:r>
              <a:rPr lang="hu-HU" dirty="0">
                <a:latin typeface="Amasis MT Pro" panose="02040504050005020304" pitchFamily="18" charset="-18"/>
              </a:rPr>
              <a:t>Felesége: </a:t>
            </a:r>
            <a:r>
              <a:rPr lang="hu-HU" dirty="0" err="1">
                <a:latin typeface="Amasis MT Pro" panose="02040504050005020304" pitchFamily="18" charset="-18"/>
              </a:rPr>
              <a:t>Michiko</a:t>
            </a:r>
            <a:r>
              <a:rPr lang="hu-HU" dirty="0">
                <a:latin typeface="Amasis MT Pro" panose="02040504050005020304" pitchFamily="18" charset="-18"/>
              </a:rPr>
              <a:t> </a:t>
            </a:r>
            <a:r>
              <a:rPr lang="hu-HU" dirty="0" err="1">
                <a:latin typeface="Amasis MT Pro" panose="02040504050005020304" pitchFamily="18" charset="-18"/>
              </a:rPr>
              <a:t>Ishihara</a:t>
            </a:r>
            <a:endParaRPr lang="hu-HU" dirty="0">
              <a:latin typeface="Amasis MT Pro" panose="02040504050005020304" pitchFamily="18" charset="-18"/>
            </a:endParaRPr>
          </a:p>
          <a:p>
            <a:r>
              <a:rPr lang="hu-HU" dirty="0">
                <a:latin typeface="Amasis MT Pro" panose="02040504050005020304" pitchFamily="18" charset="-18"/>
              </a:rPr>
              <a:t>4 gyereke volt</a:t>
            </a:r>
          </a:p>
        </p:txBody>
      </p:sp>
      <p:sp>
        <p:nvSpPr>
          <p:cNvPr id="4" name="AutoShape 2" descr="Képtalálat a következőre: Dazai Osamu Author">
            <a:extLst>
              <a:ext uri="{FF2B5EF4-FFF2-40B4-BE49-F238E27FC236}">
                <a16:creationId xmlns:a16="http://schemas.microsoft.com/office/drawing/2014/main" id="{4264EBF3-DEE7-EE71-AC94-C554EE9BCCE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124450" y="1976438"/>
            <a:ext cx="1943100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 dirty="0"/>
          </a:p>
        </p:txBody>
      </p:sp>
      <p:pic>
        <p:nvPicPr>
          <p:cNvPr id="1026" name="Picture 2" descr="Osamu Dazai">
            <a:extLst>
              <a:ext uri="{FF2B5EF4-FFF2-40B4-BE49-F238E27FC236}">
                <a16:creationId xmlns:a16="http://schemas.microsoft.com/office/drawing/2014/main" id="{E86D5A92-409C-B0F6-F07C-618450FB8C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330" y="650016"/>
            <a:ext cx="3937816" cy="611479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64243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Osamu Dazai | Dazai, Dazai osamu, Japanese literature">
            <a:extLst>
              <a:ext uri="{FF2B5EF4-FFF2-40B4-BE49-F238E27FC236}">
                <a16:creationId xmlns:a16="http://schemas.microsoft.com/office/drawing/2014/main" id="{7AD30B80-FCFE-354B-D007-15F9E7830C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8046" y="3265224"/>
            <a:ext cx="2417569" cy="35927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F1298DD0-88BC-5D1A-C86F-2486B18C8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087" y="916037"/>
            <a:ext cx="9601196" cy="1303867"/>
          </a:xfrm>
        </p:spPr>
        <p:txBody>
          <a:bodyPr>
            <a:normAutofit/>
          </a:bodyPr>
          <a:lstStyle/>
          <a:p>
            <a:r>
              <a:rPr lang="hu-HU" sz="6000" dirty="0">
                <a:latin typeface="Bernard MT Condensed" panose="02050806060905020404" pitchFamily="18" charset="0"/>
              </a:rPr>
              <a:t>Barátok       Inspirációk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17115DF-A81E-A8E9-18A3-A1140F9AB1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9523" y="2660169"/>
            <a:ext cx="2932469" cy="3318936"/>
          </a:xfrm>
        </p:spPr>
        <p:txBody>
          <a:bodyPr/>
          <a:lstStyle/>
          <a:p>
            <a:r>
              <a:rPr lang="hu-HU" dirty="0">
                <a:latin typeface="Amasis MT Pro" panose="02040504050005020304" pitchFamily="18" charset="-18"/>
              </a:rPr>
              <a:t>„</a:t>
            </a:r>
            <a:r>
              <a:rPr lang="hu-HU" dirty="0" err="1">
                <a:latin typeface="Amasis MT Pro" panose="02040504050005020304" pitchFamily="18" charset="-18"/>
              </a:rPr>
              <a:t>Buraiha</a:t>
            </a:r>
            <a:r>
              <a:rPr lang="hu-HU" dirty="0">
                <a:latin typeface="Amasis MT Pro" panose="02040504050005020304" pitchFamily="18" charset="-18"/>
              </a:rPr>
              <a:t>”</a:t>
            </a:r>
          </a:p>
          <a:p>
            <a:r>
              <a:rPr lang="hu-HU" dirty="0" err="1">
                <a:latin typeface="Amasis MT Pro" panose="02040504050005020304" pitchFamily="18" charset="-18"/>
              </a:rPr>
              <a:t>Ango</a:t>
            </a:r>
            <a:r>
              <a:rPr lang="hu-HU" dirty="0">
                <a:latin typeface="Amasis MT Pro" panose="02040504050005020304" pitchFamily="18" charset="-18"/>
              </a:rPr>
              <a:t> </a:t>
            </a:r>
            <a:r>
              <a:rPr lang="hu-HU" dirty="0" err="1">
                <a:latin typeface="Amasis MT Pro" panose="02040504050005020304" pitchFamily="18" charset="-18"/>
              </a:rPr>
              <a:t>Sakaguchi</a:t>
            </a:r>
            <a:endParaRPr lang="hu-HU" dirty="0">
              <a:latin typeface="Amasis MT Pro" panose="02040504050005020304" pitchFamily="18" charset="-18"/>
            </a:endParaRPr>
          </a:p>
          <a:p>
            <a:r>
              <a:rPr lang="hu-HU" dirty="0">
                <a:latin typeface="Amasis MT Pro" panose="02040504050005020304" pitchFamily="18" charset="-18"/>
              </a:rPr>
              <a:t>Oda </a:t>
            </a:r>
            <a:r>
              <a:rPr lang="hu-HU" dirty="0" err="1">
                <a:latin typeface="Amasis MT Pro" panose="02040504050005020304" pitchFamily="18" charset="-18"/>
              </a:rPr>
              <a:t>Sakunosuke</a:t>
            </a:r>
            <a:endParaRPr lang="hu-HU" dirty="0">
              <a:latin typeface="Amasis MT Pro" panose="02040504050005020304" pitchFamily="18" charset="-18"/>
            </a:endParaRPr>
          </a:p>
        </p:txBody>
      </p:sp>
      <p:sp>
        <p:nvSpPr>
          <p:cNvPr id="4" name="Tartalom helye 2">
            <a:extLst>
              <a:ext uri="{FF2B5EF4-FFF2-40B4-BE49-F238E27FC236}">
                <a16:creationId xmlns:a16="http://schemas.microsoft.com/office/drawing/2014/main" id="{C9DD8C5E-3D3D-A6F1-E316-24BE3BCAE7D8}"/>
              </a:ext>
            </a:extLst>
          </p:cNvPr>
          <p:cNvSpPr txBox="1">
            <a:spLocks/>
          </p:cNvSpPr>
          <p:nvPr/>
        </p:nvSpPr>
        <p:spPr>
          <a:xfrm>
            <a:off x="5555827" y="2660169"/>
            <a:ext cx="4387644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 err="1">
                <a:latin typeface="Amasis MT Pro" panose="02040504050005020304" pitchFamily="18" charset="-18"/>
              </a:rPr>
              <a:t>Fyodor</a:t>
            </a:r>
            <a:r>
              <a:rPr lang="hu-HU" dirty="0">
                <a:latin typeface="Amasis MT Pro" panose="02040504050005020304" pitchFamily="18" charset="-18"/>
              </a:rPr>
              <a:t> </a:t>
            </a:r>
            <a:r>
              <a:rPr lang="hu-HU" dirty="0" err="1">
                <a:latin typeface="Amasis MT Pro" panose="02040504050005020304" pitchFamily="18" charset="-18"/>
              </a:rPr>
              <a:t>Dostoevsky</a:t>
            </a:r>
            <a:endParaRPr lang="hu-HU" dirty="0">
              <a:latin typeface="Amasis MT Pro" panose="02040504050005020304" pitchFamily="18" charset="-18"/>
            </a:endParaRPr>
          </a:p>
          <a:p>
            <a:r>
              <a:rPr lang="hu-HU" dirty="0" err="1">
                <a:latin typeface="Amasis MT Pro" panose="02040504050005020304" pitchFamily="18" charset="-18"/>
              </a:rPr>
              <a:t>Akutagawa</a:t>
            </a:r>
            <a:r>
              <a:rPr lang="hu-HU" dirty="0">
                <a:latin typeface="Amasis MT Pro" panose="02040504050005020304" pitchFamily="18" charset="-18"/>
              </a:rPr>
              <a:t> </a:t>
            </a:r>
            <a:r>
              <a:rPr lang="hu-HU" dirty="0" err="1">
                <a:latin typeface="Amasis MT Pro" panose="02040504050005020304" pitchFamily="18" charset="-18"/>
              </a:rPr>
              <a:t>Ryuunosuke</a:t>
            </a:r>
            <a:endParaRPr lang="hu-HU" dirty="0">
              <a:latin typeface="Amasis MT Pro" panose="02040504050005020304" pitchFamily="18" charset="-18"/>
            </a:endParaRPr>
          </a:p>
          <a:p>
            <a:r>
              <a:rPr lang="hu-HU" dirty="0" err="1">
                <a:latin typeface="Amasis MT Pro" panose="02040504050005020304" pitchFamily="18" charset="-18"/>
              </a:rPr>
              <a:t>Murasaki</a:t>
            </a:r>
            <a:r>
              <a:rPr lang="hu-HU" dirty="0">
                <a:latin typeface="Amasis MT Pro" panose="02040504050005020304" pitchFamily="18" charset="-18"/>
              </a:rPr>
              <a:t> </a:t>
            </a:r>
            <a:r>
              <a:rPr lang="hu-HU" dirty="0" err="1">
                <a:latin typeface="Amasis MT Pro" panose="02040504050005020304" pitchFamily="18" charset="-18"/>
              </a:rPr>
              <a:t>Shikibu</a:t>
            </a:r>
            <a:endParaRPr lang="hu-HU" dirty="0">
              <a:latin typeface="Amasis MT Pro" panose="02040504050005020304" pitchFamily="18" charset="-18"/>
            </a:endParaRPr>
          </a:p>
          <a:p>
            <a:r>
              <a:rPr lang="hu-HU" dirty="0">
                <a:latin typeface="Amasis MT Pro" panose="02040504050005020304" pitchFamily="18" charset="-18"/>
              </a:rPr>
              <a:t>Hányatott élet</a:t>
            </a:r>
          </a:p>
          <a:p>
            <a:r>
              <a:rPr lang="hu-HU" dirty="0">
                <a:latin typeface="Amasis MT Pro" panose="02040504050005020304" pitchFamily="18" charset="-18"/>
              </a:rPr>
              <a:t>Háború során látott szenvedések</a:t>
            </a:r>
          </a:p>
          <a:p>
            <a:endParaRPr lang="hu-HU" dirty="0"/>
          </a:p>
        </p:txBody>
      </p:sp>
      <p:pic>
        <p:nvPicPr>
          <p:cNvPr id="5" name="Picture 2" descr="Cana Academy — Fyodor Dostoevsky: A Brief Biography">
            <a:extLst>
              <a:ext uri="{FF2B5EF4-FFF2-40B4-BE49-F238E27FC236}">
                <a16:creationId xmlns:a16="http://schemas.microsoft.com/office/drawing/2014/main" id="{7954254B-BB79-AFFB-1AE3-61F3B5FAD9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4136" y="1548159"/>
            <a:ext cx="3376904" cy="43808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Egyenes összekötő 6">
            <a:extLst>
              <a:ext uri="{FF2B5EF4-FFF2-40B4-BE49-F238E27FC236}">
                <a16:creationId xmlns:a16="http://schemas.microsoft.com/office/drawing/2014/main" id="{81EA6E4B-4BFE-592D-3F30-FD46BF00FA7B}"/>
              </a:ext>
            </a:extLst>
          </p:cNvPr>
          <p:cNvCxnSpPr>
            <a:cxnSpLocks/>
          </p:cNvCxnSpPr>
          <p:nvPr/>
        </p:nvCxnSpPr>
        <p:spPr>
          <a:xfrm>
            <a:off x="5250426" y="2397430"/>
            <a:ext cx="0" cy="38444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9191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D7EDDB8-8BC3-4A15-C3E9-FFF5BC23C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790" y="982132"/>
            <a:ext cx="9601196" cy="1303867"/>
          </a:xfrm>
        </p:spPr>
        <p:txBody>
          <a:bodyPr>
            <a:normAutofit/>
          </a:bodyPr>
          <a:lstStyle/>
          <a:p>
            <a:r>
              <a:rPr lang="hu-HU" sz="6000" dirty="0">
                <a:latin typeface="Bernard MT Condensed" panose="02050806060905020404" pitchFamily="18" charset="0"/>
              </a:rPr>
              <a:t>Leghíresebb művei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A17F5C9-9865-9B5F-BD2E-4C7AE01996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1768" y="2732241"/>
            <a:ext cx="5724830" cy="3318936"/>
          </a:xfrm>
        </p:spPr>
        <p:txBody>
          <a:bodyPr/>
          <a:lstStyle/>
          <a:p>
            <a:r>
              <a:rPr lang="hu-HU" dirty="0"/>
              <a:t>No </a:t>
            </a:r>
            <a:r>
              <a:rPr lang="hu-HU" dirty="0" err="1"/>
              <a:t>longer</a:t>
            </a:r>
            <a:r>
              <a:rPr lang="hu-HU" dirty="0"/>
              <a:t> human  </a:t>
            </a:r>
          </a:p>
          <a:p>
            <a:r>
              <a:rPr lang="hu-HU" dirty="0"/>
              <a:t>The </a:t>
            </a:r>
            <a:r>
              <a:rPr lang="hu-HU" dirty="0" err="1"/>
              <a:t>setting</a:t>
            </a:r>
            <a:r>
              <a:rPr lang="hu-HU" dirty="0"/>
              <a:t> </a:t>
            </a:r>
            <a:r>
              <a:rPr lang="hu-HU" dirty="0" err="1"/>
              <a:t>sun</a:t>
            </a:r>
            <a:endParaRPr lang="hu-HU" dirty="0"/>
          </a:p>
          <a:p>
            <a:r>
              <a:rPr lang="hu-HU" dirty="0"/>
              <a:t>Good-</a:t>
            </a:r>
            <a:r>
              <a:rPr lang="hu-HU" dirty="0" err="1"/>
              <a:t>bye</a:t>
            </a:r>
            <a:endParaRPr lang="hu-HU" dirty="0"/>
          </a:p>
        </p:txBody>
      </p:sp>
      <p:pic>
        <p:nvPicPr>
          <p:cNvPr id="2050" name="Picture 2" descr="Osamu Dazai - No Longer Human | There and back again">
            <a:extLst>
              <a:ext uri="{FF2B5EF4-FFF2-40B4-BE49-F238E27FC236}">
                <a16:creationId xmlns:a16="http://schemas.microsoft.com/office/drawing/2014/main" id="{A5FD2FE7-CCEA-27FD-D638-E77CEF2410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303" y="4258967"/>
            <a:ext cx="3381465" cy="25990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2" descr="Könyv Setting Sun Osamu Dazai">
            <a:extLst>
              <a:ext uri="{FF2B5EF4-FFF2-40B4-BE49-F238E27FC236}">
                <a16:creationId xmlns:a16="http://schemas.microsoft.com/office/drawing/2014/main" id="{814FEAD8-05BB-EBF9-41B9-6770CC5530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7781" y="930264"/>
            <a:ext cx="4058026" cy="6243117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2052" name="Picture 4" descr="Good-Bye | New Directions Publishing">
            <a:extLst>
              <a:ext uri="{FF2B5EF4-FFF2-40B4-BE49-F238E27FC236}">
                <a16:creationId xmlns:a16="http://schemas.microsoft.com/office/drawing/2014/main" id="{E7590D91-032A-53DE-57D0-4C630D545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6348" y="-261581"/>
            <a:ext cx="2778987" cy="36548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azai's School Notebooks – Yobanashi Café">
            <a:extLst>
              <a:ext uri="{FF2B5EF4-FFF2-40B4-BE49-F238E27FC236}">
                <a16:creationId xmlns:a16="http://schemas.microsoft.com/office/drawing/2014/main" id="{210F55D8-9003-98F8-9F4E-F620956471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4183" y="3393314"/>
            <a:ext cx="2667830" cy="336521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540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5F93B7C-4B72-983E-01C5-8F351E860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1031" y="1015643"/>
            <a:ext cx="9601196" cy="1303867"/>
          </a:xfrm>
        </p:spPr>
        <p:txBody>
          <a:bodyPr>
            <a:normAutofit/>
          </a:bodyPr>
          <a:lstStyle/>
          <a:p>
            <a:r>
              <a:rPr lang="hu-HU" sz="6000" dirty="0">
                <a:latin typeface="Bernard MT Condensed" panose="02050806060905020404" pitchFamily="18" charset="0"/>
              </a:rPr>
              <a:t>Rövid összefoglaló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204680F-9B8B-7C1E-30E7-FBAA981D3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3207" y="2621743"/>
            <a:ext cx="8184652" cy="3318936"/>
          </a:xfrm>
        </p:spPr>
        <p:txBody>
          <a:bodyPr>
            <a:normAutofit/>
          </a:bodyPr>
          <a:lstStyle/>
          <a:p>
            <a:r>
              <a:rPr lang="hu-HU" dirty="0">
                <a:latin typeface="Amasis MT Pro" panose="02040504050005020304" pitchFamily="18" charset="-18"/>
              </a:rPr>
              <a:t>Gazdag család, sok testvér</a:t>
            </a:r>
          </a:p>
          <a:p>
            <a:r>
              <a:rPr lang="hu-HU" dirty="0">
                <a:latin typeface="Amasis MT Pro" panose="02040504050005020304" pitchFamily="18" charset="-18"/>
              </a:rPr>
              <a:t>Több nehézség</a:t>
            </a:r>
          </a:p>
          <a:p>
            <a:r>
              <a:rPr lang="hu-HU" dirty="0">
                <a:latin typeface="Amasis MT Pro" panose="02040504050005020304" pitchFamily="18" charset="-18"/>
              </a:rPr>
              <a:t>Festészethez és íráshoz fordult</a:t>
            </a:r>
          </a:p>
          <a:p>
            <a:r>
              <a:rPr lang="hu-HU" dirty="0">
                <a:latin typeface="Amasis MT Pro" panose="02040504050005020304" pitchFamily="18" charset="-18"/>
              </a:rPr>
              <a:t>Több kapcsolat, 4 gyerek</a:t>
            </a:r>
          </a:p>
          <a:p>
            <a:r>
              <a:rPr lang="hu-HU" dirty="0">
                <a:latin typeface="Amasis MT Pro" panose="02040504050005020304" pitchFamily="18" charset="-18"/>
              </a:rPr>
              <a:t>„</a:t>
            </a:r>
            <a:r>
              <a:rPr lang="hu-HU" dirty="0" err="1">
                <a:latin typeface="Amasis MT Pro" panose="02040504050005020304" pitchFamily="18" charset="-18"/>
              </a:rPr>
              <a:t>Buraiha</a:t>
            </a:r>
            <a:r>
              <a:rPr lang="hu-HU" dirty="0">
                <a:latin typeface="Amasis MT Pro" panose="02040504050005020304" pitchFamily="18" charset="-18"/>
              </a:rPr>
              <a:t>”, inspirációk</a:t>
            </a:r>
          </a:p>
          <a:p>
            <a:r>
              <a:rPr lang="hu-HU" dirty="0">
                <a:latin typeface="Amasis MT Pro" panose="02040504050005020304" pitchFamily="18" charset="-18"/>
              </a:rPr>
              <a:t>Fiatal halál – híres művek </a:t>
            </a:r>
          </a:p>
        </p:txBody>
      </p:sp>
      <p:pic>
        <p:nvPicPr>
          <p:cNvPr id="4" name="Kép 3" descr="Vásárlás: No Longer Human (ISBN: 9780811204811)">
            <a:extLst>
              <a:ext uri="{FF2B5EF4-FFF2-40B4-BE49-F238E27FC236}">
                <a16:creationId xmlns:a16="http://schemas.microsoft.com/office/drawing/2014/main" id="{1AB5A815-B585-0993-BAD1-DC07E37147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9184" y="4111879"/>
            <a:ext cx="2373039" cy="331893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AutoShape 2" descr="Real-life References | Bungo Stray Dogs Wiki | Fandom">
            <a:extLst>
              <a:ext uri="{FF2B5EF4-FFF2-40B4-BE49-F238E27FC236}">
                <a16:creationId xmlns:a16="http://schemas.microsoft.com/office/drawing/2014/main" id="{C0148FEE-93A5-B781-D862-7A2B954F864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361471" y="356127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4100" name="Picture 4" descr="Dazai Oszamu – Wikipédia">
            <a:extLst>
              <a:ext uri="{FF2B5EF4-FFF2-40B4-BE49-F238E27FC236}">
                <a16:creationId xmlns:a16="http://schemas.microsoft.com/office/drawing/2014/main" id="{8D759B95-464A-1002-B446-FF46ED209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6060" y="1584989"/>
            <a:ext cx="2833085" cy="42573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3418A558-5737-8BCC-0C88-E709E4CA04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51" y="322738"/>
            <a:ext cx="2404747" cy="191811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dazai osamu: real life, anime, stage actor &amp; seiyuu">
            <a:extLst>
              <a:ext uri="{FF2B5EF4-FFF2-40B4-BE49-F238E27FC236}">
                <a16:creationId xmlns:a16="http://schemas.microsoft.com/office/drawing/2014/main" id="{7EE519BF-B16A-EE0F-EDE3-7C32916D4E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41" y="2819809"/>
            <a:ext cx="3004376" cy="38137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83411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us">
  <a:themeElements>
    <a:clrScheme name="Organikus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us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us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TM02900743[[fn=Organikus]]</Template>
  <TotalTime>152</TotalTime>
  <Words>178</Words>
  <Application>Microsoft Office PowerPoint</Application>
  <PresentationFormat>Szélesvásznú</PresentationFormat>
  <Paragraphs>42</Paragraphs>
  <Slides>6</Slides>
  <Notes>6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6</vt:i4>
      </vt:variant>
    </vt:vector>
  </HeadingPairs>
  <TitlesOfParts>
    <vt:vector size="13" baseType="lpstr">
      <vt:lpstr>Agency FB</vt:lpstr>
      <vt:lpstr>Amasis MT Pro</vt:lpstr>
      <vt:lpstr>Aptos</vt:lpstr>
      <vt:lpstr>Arial</vt:lpstr>
      <vt:lpstr>Bernard MT Condensed</vt:lpstr>
      <vt:lpstr>Garamond</vt:lpstr>
      <vt:lpstr>Organikus</vt:lpstr>
      <vt:lpstr>Dazai Osamu</vt:lpstr>
      <vt:lpstr>Személyes adatai</vt:lpstr>
      <vt:lpstr>Családja</vt:lpstr>
      <vt:lpstr>Barátok       Inspirációk</vt:lpstr>
      <vt:lpstr>Leghíresebb művei</vt:lpstr>
      <vt:lpstr>Rövid összefoglaló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Beatrix Baranyai</dc:creator>
  <cp:lastModifiedBy>Beatrix Baranyai</cp:lastModifiedBy>
  <cp:revision>4</cp:revision>
  <dcterms:created xsi:type="dcterms:W3CDTF">2026-04-19T20:20:56Z</dcterms:created>
  <dcterms:modified xsi:type="dcterms:W3CDTF">2026-04-20T19:18:12Z</dcterms:modified>
</cp:coreProperties>
</file>