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4"/>
  </p:sldMasterIdLst>
  <p:notesMasterIdLst>
    <p:notesMasterId r:id="rId11"/>
  </p:notesMasterIdLst>
  <p:handoutMasterIdLst>
    <p:handoutMasterId r:id="rId12"/>
  </p:handoutMasterIdLst>
  <p:sldIdLst>
    <p:sldId id="285" r:id="rId5"/>
    <p:sldId id="286" r:id="rId6"/>
    <p:sldId id="287" r:id="rId7"/>
    <p:sldId id="288" r:id="rId8"/>
    <p:sldId id="291" r:id="rId9"/>
    <p:sldId id="290" r:id="rId10"/>
  </p:sldIdLst>
  <p:sldSz cx="12192000" cy="6858000"/>
  <p:notesSz cx="6858000" cy="9144000"/>
  <p:defaultTextStyle>
    <a:defPPr rtl="0">
      <a:defRPr lang="h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158"/>
    <a:srgbClr val="0981B7"/>
    <a:srgbClr val="760000"/>
    <a:srgbClr val="360000"/>
    <a:srgbClr val="0016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-72"/>
    </p:cViewPr>
  </p:notesTextViewPr>
  <p:notesViewPr>
    <p:cSldViewPr snapToGrid="0">
      <p:cViewPr varScale="1">
        <p:scale>
          <a:sx n="100" d="100"/>
          <a:sy n="100" d="100"/>
        </p:scale>
        <p:origin x="3552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/>
              <a:t>2019/10/9</a:t>
            </a:r>
            <a:endParaRPr lang="en-US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8FBD93F-F02D-450A-B770-AD465E68CA9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9923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 noProof="0" dirty="0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 noProof="0" dirty="0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hu" noProof="0"/>
              <a:t>Mintaszöveg szerkesztése</a:t>
            </a:r>
          </a:p>
          <a:p>
            <a:pPr lvl="1" rtl="0"/>
            <a:r>
              <a:rPr lang="hu" noProof="0"/>
              <a:t>Második szint</a:t>
            </a:r>
          </a:p>
          <a:p>
            <a:pPr lvl="2" rtl="0"/>
            <a:r>
              <a:rPr lang="hu" noProof="0"/>
              <a:t>Harmadik szint</a:t>
            </a:r>
          </a:p>
          <a:p>
            <a:pPr lvl="3" rtl="0"/>
            <a:r>
              <a:rPr lang="hu" noProof="0"/>
              <a:t>Negyedik szint</a:t>
            </a:r>
          </a:p>
          <a:p>
            <a:pPr lvl="4" rtl="0"/>
            <a:r>
              <a:rPr lang="hu" noProof="0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 noProof="0" dirty="0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EB040C8-62D2-4EA7-B200-D3B8C06AAFD8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830676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EB040C8-62D2-4EA7-B200-D3B8C06AAF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8831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Az üvegházhatás természetes folyamata a földi élet </a:t>
            </a:r>
            <a:r>
              <a:rPr lang="hu-HU" dirty="0" err="1"/>
              <a:t>záloga</a:t>
            </a:r>
            <a:r>
              <a:rPr lang="hu-HU" dirty="0"/>
              <a:t>, hiszen a légkör hőtartó képessége biztosítja bolygónk élhető hőmérsékletét. Ez a kényes egyensúly azonban az emberi tevékenység hatására felborult. A fosszilis tüzelőanyagok égetése, az erdőirtások és az ipari mezőgazdaság tonnaszámra pumpálják a légkörbe az üvegházhatású gázokat, amelyek mesterségesen megvastagítják a bolygó „hőtartó pajzsát”.</a:t>
            </a:r>
          </a:p>
          <a:p>
            <a:r>
              <a:rPr lang="hu-HU" dirty="0"/>
              <a:t>A beavatkozás súlyát jelzi, hogy az ipari forradalom óta a CO2-koncentráció több mint </a:t>
            </a:r>
            <a:r>
              <a:rPr lang="hu-HU" b="1" dirty="0"/>
              <a:t>50%-kal</a:t>
            </a:r>
            <a:r>
              <a:rPr lang="hu-HU" dirty="0"/>
              <a:t> nőtt meg. Ez a földtörténeti léptékkel mérve pillanatszerű ugrás nem hagy időt az élővilágnak az alkalmazkodásra, így közvetlenül vezet a globális átlaghőmérséklet emelkedéséhez, ami mára mindennapjaink égető valóságává vált.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B040C8-62D2-4EA7-B200-D3B8C06AAFD8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39098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/>
              <a:t>Olvadó jég és tengerszint:</a:t>
            </a:r>
            <a:r>
              <a:rPr lang="hu-HU" dirty="0"/>
              <a:t> A sarki jég és a gleccserek visszahúzódása miatt az óceánok szintje megemelkedik. Ez közvetlenül fenyegeti a part menti városok és szigetek létét. </a:t>
            </a:r>
            <a:r>
              <a:rPr lang="hu-HU" dirty="0" err="1"/>
              <a:t>Emelletttovábbi</a:t>
            </a:r>
            <a:r>
              <a:rPr lang="hu-HU" dirty="0"/>
              <a:t> káros gázok, esetleg vírusok szabadulnak fel alóluk. </a:t>
            </a:r>
          </a:p>
          <a:p>
            <a:r>
              <a:rPr lang="hu-HU" b="1" dirty="0"/>
              <a:t>Szélsőséges időjárás:</a:t>
            </a:r>
            <a:r>
              <a:rPr lang="hu-HU" dirty="0"/>
              <a:t> A légkörbe szoruló plusz energia miatt gyakoribbak a gyilkos hőhullámok, az elhúzódó aszályok és a pusztító </a:t>
            </a:r>
            <a:r>
              <a:rPr lang="hu-HU" dirty="0" err="1"/>
              <a:t>erejű</a:t>
            </a:r>
            <a:r>
              <a:rPr lang="hu-HU" dirty="0"/>
              <a:t> hurrikánok.</a:t>
            </a:r>
          </a:p>
          <a:p>
            <a:r>
              <a:rPr lang="hu-HU" b="1" dirty="0"/>
              <a:t>Összeomló élővilág:</a:t>
            </a:r>
            <a:r>
              <a:rPr lang="hu-HU" dirty="0"/>
              <a:t> A fajok nem tudnak alkalmazkodni a gyors változáshoz. A korallzátonyok pusztulása és az élőhelyek eltűnése tömeges kihaláshoz vezet.</a:t>
            </a:r>
          </a:p>
          <a:p>
            <a:r>
              <a:rPr lang="hu-HU" b="1" dirty="0"/>
              <a:t>Társadalmi válság:</a:t>
            </a:r>
            <a:r>
              <a:rPr lang="hu-HU" dirty="0"/>
              <a:t> Az élelmiszer- és vízhiány politikai feszültségeket szül. Egész népcsoportok kényszerülnek elhagyni lakhatatlanná váló otthonaikat (klímamenekültek).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B040C8-62D2-4EA7-B200-D3B8C06AAFD8}" type="slidenum">
              <a:rPr lang="en-US" noProof="0" smtClean="0"/>
              <a:t>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91040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1" dirty="0"/>
              <a:t>Energiaátmenet:</a:t>
            </a:r>
            <a:r>
              <a:rPr lang="hu-HU" dirty="0"/>
              <a:t> A fosszilis tüzelőanyagok korszakát le kell váltania a megújuló energiának. A nap-, szél- és geotermikus energia használatával radikálisan csökkenthető a szén-dioxid-kibocsátás anélkül, hogy feladnánk modern életvitelünket.</a:t>
            </a:r>
          </a:p>
          <a:p>
            <a:r>
              <a:rPr lang="hu-HU" b="1" dirty="0"/>
              <a:t>Energiahatékonyság:</a:t>
            </a:r>
            <a:r>
              <a:rPr lang="hu-HU" dirty="0"/>
              <a:t> A legtisztább energia az, amit el sem használunk. Az épületek korszerű szigetelésével, a fenntartható közlekedés fejlesztésével és a tudatos fogyasztói döntésekkel jelentősen mérsékelhető a bolygó terhelése.</a:t>
            </a:r>
          </a:p>
          <a:p>
            <a:r>
              <a:rPr lang="hu-HU" b="1" dirty="0"/>
              <a:t>Természetvédelem:</a:t>
            </a:r>
            <a:r>
              <a:rPr lang="hu-HU" dirty="0"/>
              <a:t> Az élővilág a legjobb szövetségesünk a klímaváltozás elleni harcban. A tömeges erdősítés és a meglévő ökoszisztémák szigorú védelme segít elnyelni a légköri szén-dioxidot és megőrizni a bolygó biológiai sokszínűségét.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B040C8-62D2-4EA7-B200-D3B8C06AAFD8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493951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Greta </a:t>
            </a:r>
            <a:r>
              <a:rPr lang="hu-HU" dirty="0" err="1"/>
              <a:t>Thunberg</a:t>
            </a:r>
            <a:r>
              <a:rPr lang="hu-HU" dirty="0"/>
              <a:t> svéd környezetvédelmi aktivista, aki azzal vált világhírűvé, hogy 2018-ban, 15 évesen iskola helyett a svéd parlament épülete előtt tüntetett a klímaváltozás elleni határozottabb fellépésért. Ez a magányos akció indította el a globális </a:t>
            </a:r>
            <a:r>
              <a:rPr lang="hu-HU" b="1" dirty="0"/>
              <a:t>"</a:t>
            </a:r>
            <a:r>
              <a:rPr lang="hu-HU" b="1" dirty="0" err="1"/>
              <a:t>Fridays</a:t>
            </a:r>
            <a:r>
              <a:rPr lang="hu-HU" b="1" dirty="0"/>
              <a:t> </a:t>
            </a:r>
            <a:r>
              <a:rPr lang="hu-HU" b="1" dirty="0" err="1"/>
              <a:t>for</a:t>
            </a:r>
            <a:r>
              <a:rPr lang="hu-HU" b="1" dirty="0"/>
              <a:t> </a:t>
            </a:r>
            <a:r>
              <a:rPr lang="hu-HU" b="1" dirty="0" err="1"/>
              <a:t>Future</a:t>
            </a:r>
            <a:r>
              <a:rPr lang="hu-HU" b="1" dirty="0"/>
              <a:t>"</a:t>
            </a:r>
            <a:r>
              <a:rPr lang="hu-HU" dirty="0"/>
              <a:t> (Péntekek a jövőért) mozgalmat.</a:t>
            </a:r>
          </a:p>
          <a:p>
            <a:r>
              <a:rPr lang="hu-HU" dirty="0"/>
              <a:t>Egyre nagyobb hangja van, az ENSZ gyűlésein </a:t>
            </a:r>
            <a:r>
              <a:rPr lang="hu-HU"/>
              <a:t>is felszólal.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7EB040C8-62D2-4EA7-B200-D3B8C06AAFD8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04738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E7598-79C8-B22F-1CB9-FB0B6E3A9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18AB6216-0489-1412-BA6C-643EFEAB399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D6DB4602-DCDA-2A23-61AB-BA196A8FAF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09F7B93-E8DA-C199-FF63-3A6AE278C6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EB040C8-62D2-4EA7-B200-D3B8C06AAFD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90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hu-HU" noProof="0"/>
              <a:t>Kattintson ide az alcím mintájának szerkesztéséhez</a:t>
            </a:r>
            <a:endParaRPr lang="hu" noProof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 rtlCol="0"/>
          <a:lstStyle/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gradFill flip="none" rotWithShape="1">
          <a:gsLst>
            <a:gs pos="3472">
              <a:schemeClr val="bg1"/>
            </a:gs>
            <a:gs pos="49000">
              <a:srgbClr val="001642"/>
            </a:gs>
            <a:gs pos="100000">
              <a:srgbClr val="0981B7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rtlCol="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rtlCol="0"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pPr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ét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 rtlCol="0"/>
          <a:lstStyle/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 rtlCol="0"/>
          <a:lstStyle>
            <a:lvl5pPr>
              <a:defRPr/>
            </a:lvl5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11" name="Szöveg helye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rtlCol="0"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  <p:sp>
        <p:nvSpPr>
          <p:cNvPr id="10" name="Cím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noProof="0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églalap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 rtlCol="0"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hu-HU" noProof="0"/>
              <a:t>Mintaszöveg szerkesztése</a:t>
            </a:r>
          </a:p>
          <a:p>
            <a:pPr lvl="1" rtl="0"/>
            <a:r>
              <a:rPr lang="hu-HU" noProof="0"/>
              <a:t>Második szint</a:t>
            </a:r>
          </a:p>
          <a:p>
            <a:pPr lvl="2" rtl="0"/>
            <a:r>
              <a:rPr lang="hu-HU" noProof="0"/>
              <a:t>Harmadik szint</a:t>
            </a:r>
          </a:p>
          <a:p>
            <a:pPr lvl="3" rtl="0"/>
            <a:r>
              <a:rPr lang="hu-HU" noProof="0"/>
              <a:t>Negyedik szint</a:t>
            </a:r>
          </a:p>
          <a:p>
            <a:pPr lvl="4" rtl="0"/>
            <a:r>
              <a:rPr lang="hu-HU" noProof="0"/>
              <a:t>Ötödik szint</a:t>
            </a:r>
            <a:endParaRPr lang="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9" name="Dátum helye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10" name="Élőláb helye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en-US" noProof="0" dirty="0"/>
          </a:p>
        </p:txBody>
      </p:sp>
      <p:sp>
        <p:nvSpPr>
          <p:cNvPr id="11" name="Dia számának helye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églalap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Cím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rtlCol="0"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pPr rtl="0"/>
            <a:r>
              <a:rPr lang="hu-HU" noProof="0"/>
              <a:t>Mintacím szerkesztése</a:t>
            </a:r>
            <a:endParaRPr lang="hu" noProof="0"/>
          </a:p>
        </p:txBody>
      </p:sp>
      <p:sp>
        <p:nvSpPr>
          <p:cNvPr id="3" name="Kép helyőrzője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hu-HU" noProof="0"/>
              <a:t>Kép beszúrásához kattintson az ikonra</a:t>
            </a:r>
            <a:endParaRPr lang="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rtlCol="0"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hu-HU" noProof="0"/>
              <a:t>Mintaszöveg szerkesztése</a:t>
            </a:r>
          </a:p>
        </p:txBody>
      </p:sp>
      <p:sp>
        <p:nvSpPr>
          <p:cNvPr id="8" name="Dátum helye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9" name="Élőláb helye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 rtlCol="0"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 rtl="0"/>
            <a:endParaRPr lang="en-US" noProof="0" dirty="0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8A7A6979-0714-4377-B894-6BE4C2D6E202}" type="slidenum">
              <a:rPr lang="en-US" noProof="0"/>
              <a:t>‹#›</a:t>
            </a:fld>
            <a:endParaRPr lang="en-US" noProof="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rgbClr val="001642"/>
            </a:gs>
            <a:gs pos="100000">
              <a:srgbClr val="0981B7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/>
          <a:p>
            <a:pPr rtl="0"/>
            <a:r>
              <a:rPr lang="hu" noProof="0" dirty="0"/>
              <a:t>Mintacím stílusának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hu" noProof="0"/>
              <a:t>Mintaszöveg szerkesztése</a:t>
            </a:r>
          </a:p>
          <a:p>
            <a:pPr lvl="1" rtl="0"/>
            <a:r>
              <a:rPr lang="hu" noProof="0"/>
              <a:t>Második szint</a:t>
            </a:r>
          </a:p>
          <a:p>
            <a:pPr lvl="2" rtl="0"/>
            <a:r>
              <a:rPr lang="hu" noProof="0"/>
              <a:t>Harmadik szint</a:t>
            </a:r>
          </a:p>
          <a:p>
            <a:pPr lvl="3" rtl="0"/>
            <a:r>
              <a:rPr lang="hu" noProof="0"/>
              <a:t>Negyedik szint</a:t>
            </a:r>
          </a:p>
          <a:p>
            <a:pPr lvl="4" rtl="0"/>
            <a:r>
              <a:rPr lang="hu" noProof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r>
              <a:rPr lang="en-US" noProof="0"/>
              <a:t>2019/10/9</a:t>
            </a:r>
            <a:endParaRPr lang="en-US" noProof="0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pPr rtl="0"/>
            <a:endParaRPr lang="en-US" noProof="0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pPr rtl="0"/>
            <a:fld id="{8A7A6979-0714-4377-B894-6BE4C2D6E202}" type="slidenum">
              <a:rPr lang="en-US" noProof="0"/>
              <a:pPr/>
              <a:t>‹#›</a:t>
            </a:fld>
            <a:endParaRPr lang="en-US" noProof="0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kern="1200" cap="all" spc="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4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microsoft.com/office/2007/relationships/hdphoto" Target="../media/hdphoto4.wdp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3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Föld műholdas nézete">
            <a:extLst>
              <a:ext uri="{FF2B5EF4-FFF2-40B4-BE49-F238E27FC236}">
                <a16:creationId xmlns:a16="http://schemas.microsoft.com/office/drawing/2014/main" id="{997CF875-7865-4B60-BE3C-F759090A4D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25" b="3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46D0423-92ED-41A8-B13E-ED2A99FC38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Globális felmelegedés: Bolygónk válságban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74B4D8F8-4E82-4BDB-B682-C4008F4B24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476631"/>
          </a:xfrm>
          <a:solidFill>
            <a:schemeClr val="bg1">
              <a:alpha val="43000"/>
            </a:schemeClr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r>
              <a:rPr lang="hu-HU" dirty="0"/>
              <a:t>Okok, következmények és a jövőnk lehetőségei </a:t>
            </a:r>
          </a:p>
        </p:txBody>
      </p:sp>
      <p:sp>
        <p:nvSpPr>
          <p:cNvPr id="4" name="Alcím 2">
            <a:extLst>
              <a:ext uri="{FF2B5EF4-FFF2-40B4-BE49-F238E27FC236}">
                <a16:creationId xmlns:a16="http://schemas.microsoft.com/office/drawing/2014/main" id="{F2D45394-1444-2E64-FD9E-79F418398168}"/>
              </a:ext>
            </a:extLst>
          </p:cNvPr>
          <p:cNvSpPr txBox="1">
            <a:spLocks/>
          </p:cNvSpPr>
          <p:nvPr/>
        </p:nvSpPr>
        <p:spPr>
          <a:xfrm>
            <a:off x="4231341" y="5097960"/>
            <a:ext cx="3729318" cy="347371"/>
          </a:xfrm>
          <a:prstGeom prst="rect">
            <a:avLst/>
          </a:prstGeom>
          <a:solidFill>
            <a:schemeClr val="bg1">
              <a:alpha val="43000"/>
            </a:schemeClr>
          </a:solidFill>
          <a:ln w="19050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1400" dirty="0"/>
              <a:t>Dorozsmai Blanka</a:t>
            </a:r>
          </a:p>
        </p:txBody>
      </p:sp>
    </p:spTree>
    <p:extLst>
      <p:ext uri="{BB962C8B-B14F-4D97-AF65-F5344CB8AC3E}">
        <p14:creationId xmlns:p14="http://schemas.microsoft.com/office/powerpoint/2010/main" val="240106804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D740854-96C5-9A10-0B4D-CA3DC9CE2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Miért melegszik a Föld? </a:t>
            </a:r>
          </a:p>
        </p:txBody>
      </p:sp>
      <p:sp>
        <p:nvSpPr>
          <p:cNvPr id="5" name="Cím 1">
            <a:extLst>
              <a:ext uri="{FF2B5EF4-FFF2-40B4-BE49-F238E27FC236}">
                <a16:creationId xmlns:a16="http://schemas.microsoft.com/office/drawing/2014/main" id="{F6F7C128-5654-F4E5-98EB-1F3EE7FC3FAE}"/>
              </a:ext>
            </a:extLst>
          </p:cNvPr>
          <p:cNvSpPr txBox="1">
            <a:spLocks/>
          </p:cNvSpPr>
          <p:nvPr/>
        </p:nvSpPr>
        <p:spPr bwMode="black">
          <a:xfrm>
            <a:off x="1661450" y="7002416"/>
            <a:ext cx="2551321" cy="785005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600" dirty="0"/>
              <a:t>üvegházhatás</a:t>
            </a:r>
          </a:p>
        </p:txBody>
      </p:sp>
      <p:sp>
        <p:nvSpPr>
          <p:cNvPr id="6" name="Cím 1">
            <a:extLst>
              <a:ext uri="{FF2B5EF4-FFF2-40B4-BE49-F238E27FC236}">
                <a16:creationId xmlns:a16="http://schemas.microsoft.com/office/drawing/2014/main" id="{97B75516-6B6F-C271-7093-807B49678046}"/>
              </a:ext>
            </a:extLst>
          </p:cNvPr>
          <p:cNvSpPr txBox="1">
            <a:spLocks/>
          </p:cNvSpPr>
          <p:nvPr/>
        </p:nvSpPr>
        <p:spPr bwMode="black">
          <a:xfrm>
            <a:off x="4845303" y="7002416"/>
            <a:ext cx="2551321" cy="785005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600" dirty="0"/>
              <a:t>Fosszilis tüzelőanyagok</a:t>
            </a:r>
            <a:endParaRPr lang="hu-HU" sz="1600" b="1" dirty="0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8394121E-0DE0-0081-2575-0CAA4D694567}"/>
              </a:ext>
            </a:extLst>
          </p:cNvPr>
          <p:cNvSpPr txBox="1">
            <a:spLocks/>
          </p:cNvSpPr>
          <p:nvPr/>
        </p:nvSpPr>
        <p:spPr bwMode="black">
          <a:xfrm>
            <a:off x="8029156" y="7002416"/>
            <a:ext cx="2551321" cy="785005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600" dirty="0"/>
              <a:t>Szén-dioxid-koncentráció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7CBBD3A-3B56-E132-051A-F91F6EEBA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5" b="100000" l="0" r="100000">
                        <a14:foregroundMark x1="9750" y1="30354" x2="150" y2="36640"/>
                        <a14:foregroundMark x1="650" y1="42731" x2="850" y2="97642"/>
                        <a14:foregroundMark x1="62900" y1="98428" x2="99350" y2="97250"/>
                      </a14:backgroundRemoval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-246743" y="5752234"/>
            <a:ext cx="12685486" cy="64569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334837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7.40741E-7 L 0 -0.2956 " pathEditMode="relative" rAng="0" ptsTypes="AA">
                                      <p:cBhvr>
                                        <p:cTn id="6" dur="1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479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7.40741E-7 L -0.05795 -0.4453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4" y="-22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7.40741E-7 L 0.00013 -0.5782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8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7.40741E-7 L 0.05391 -0.44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95" y="-2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72">
              <a:srgbClr val="760000"/>
            </a:gs>
            <a:gs pos="74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4AE1056-4E5D-7DBA-33BF-42EE800BB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34640"/>
            <a:ext cx="7729728" cy="1188720"/>
          </a:xfrm>
        </p:spPr>
        <p:txBody>
          <a:bodyPr/>
          <a:lstStyle/>
          <a:p>
            <a:r>
              <a:rPr lang="hu-HU" dirty="0"/>
              <a:t>következmények</a:t>
            </a:r>
          </a:p>
        </p:txBody>
      </p:sp>
      <p:grpSp>
        <p:nvGrpSpPr>
          <p:cNvPr id="6" name="Csoportba foglalás 5">
            <a:extLst>
              <a:ext uri="{FF2B5EF4-FFF2-40B4-BE49-F238E27FC236}">
                <a16:creationId xmlns:a16="http://schemas.microsoft.com/office/drawing/2014/main" id="{E9DED1CF-BB13-EFFE-AABE-6309C8EFC8BC}"/>
              </a:ext>
            </a:extLst>
          </p:cNvPr>
          <p:cNvGrpSpPr/>
          <p:nvPr/>
        </p:nvGrpSpPr>
        <p:grpSpPr>
          <a:xfrm>
            <a:off x="-18974322" y="2542622"/>
            <a:ext cx="18679354" cy="3663159"/>
            <a:chOff x="-6896326" y="2808070"/>
            <a:chExt cx="18679354" cy="3663159"/>
          </a:xfrm>
        </p:grpSpPr>
        <p:pic>
          <p:nvPicPr>
            <p:cNvPr id="2060" name="Picture 12" descr="Antarctica's bloody waterfall. The mystery of Blood Falls">
              <a:extLst>
                <a:ext uri="{FF2B5EF4-FFF2-40B4-BE49-F238E27FC236}">
                  <a16:creationId xmlns:a16="http://schemas.microsoft.com/office/drawing/2014/main" id="{8B1319D5-CCCF-5956-C5C6-88BBB8B1D4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03" r="16168"/>
            <a:stretch>
              <a:fillRect/>
            </a:stretch>
          </p:blipFill>
          <p:spPr bwMode="auto">
            <a:xfrm>
              <a:off x="8138699" y="2808070"/>
              <a:ext cx="3644329" cy="364550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Kép 4">
              <a:extLst>
                <a:ext uri="{FF2B5EF4-FFF2-40B4-BE49-F238E27FC236}">
                  <a16:creationId xmlns:a16="http://schemas.microsoft.com/office/drawing/2014/main" id="{B2AB0F2C-1ACC-A924-C78E-1538AC9B7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59974" b="19869"/>
            <a:stretch>
              <a:fillRect/>
            </a:stretch>
          </p:blipFill>
          <p:spPr>
            <a:xfrm>
              <a:off x="3157962" y="2823317"/>
              <a:ext cx="3644328" cy="364791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066" name="Picture 18" descr="Bizonyos területeken már visszafordíthatatlan a Nagy-korallzátony pusztulása  | 24.hu">
              <a:extLst>
                <a:ext uri="{FF2B5EF4-FFF2-40B4-BE49-F238E27FC236}">
                  <a16:creationId xmlns:a16="http://schemas.microsoft.com/office/drawing/2014/main" id="{125BCF7B-4179-0572-F75E-8BA8698EBD6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984" r="2758"/>
            <a:stretch>
              <a:fillRect/>
            </a:stretch>
          </p:blipFill>
          <p:spPr bwMode="auto">
            <a:xfrm>
              <a:off x="-1822775" y="2823317"/>
              <a:ext cx="3644328" cy="3647912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8" name="Picture 20" descr="Food crisis in Kenya: 5 signs of hunger I've never seen | World Vision">
              <a:extLst>
                <a:ext uri="{FF2B5EF4-FFF2-40B4-BE49-F238E27FC236}">
                  <a16:creationId xmlns:a16="http://schemas.microsoft.com/office/drawing/2014/main" id="{89CB5860-0CB2-A02D-3DE6-F7EBD4C3158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14" r="32023"/>
            <a:stretch>
              <a:fillRect/>
            </a:stretch>
          </p:blipFill>
          <p:spPr bwMode="auto">
            <a:xfrm>
              <a:off x="-6896326" y="2808070"/>
              <a:ext cx="3737142" cy="364550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" name="Cím 1">
            <a:extLst>
              <a:ext uri="{FF2B5EF4-FFF2-40B4-BE49-F238E27FC236}">
                <a16:creationId xmlns:a16="http://schemas.microsoft.com/office/drawing/2014/main" id="{8FF936DC-17E7-FBE8-16F0-243A45C0A965}"/>
              </a:ext>
            </a:extLst>
          </p:cNvPr>
          <p:cNvSpPr txBox="1">
            <a:spLocks/>
          </p:cNvSpPr>
          <p:nvPr/>
        </p:nvSpPr>
        <p:spPr bwMode="black">
          <a:xfrm>
            <a:off x="2231136" y="-3154316"/>
            <a:ext cx="7729728" cy="1188720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Olvadó jégtakarók</a:t>
            </a:r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FAB04390-AF77-4373-C717-EAF7069EA2F7}"/>
              </a:ext>
            </a:extLst>
          </p:cNvPr>
          <p:cNvSpPr txBox="1">
            <a:spLocks/>
          </p:cNvSpPr>
          <p:nvPr/>
        </p:nvSpPr>
        <p:spPr bwMode="black">
          <a:xfrm>
            <a:off x="2231136" y="-3154316"/>
            <a:ext cx="7729728" cy="1188720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Szélsőséges időjárás</a:t>
            </a:r>
          </a:p>
        </p:txBody>
      </p:sp>
      <p:sp>
        <p:nvSpPr>
          <p:cNvPr id="10" name="Cím 1">
            <a:extLst>
              <a:ext uri="{FF2B5EF4-FFF2-40B4-BE49-F238E27FC236}">
                <a16:creationId xmlns:a16="http://schemas.microsoft.com/office/drawing/2014/main" id="{BB79A488-9F0D-3572-CE0F-DDD0A11E2346}"/>
              </a:ext>
            </a:extLst>
          </p:cNvPr>
          <p:cNvSpPr txBox="1">
            <a:spLocks/>
          </p:cNvSpPr>
          <p:nvPr/>
        </p:nvSpPr>
        <p:spPr bwMode="black">
          <a:xfrm>
            <a:off x="2231136" y="-3154316"/>
            <a:ext cx="7729728" cy="1188720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Biodiverzitás csökkenése</a:t>
            </a:r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D58FCEC9-5C62-597F-9EBC-0418AF8589E0}"/>
              </a:ext>
            </a:extLst>
          </p:cNvPr>
          <p:cNvSpPr txBox="1">
            <a:spLocks/>
          </p:cNvSpPr>
          <p:nvPr/>
        </p:nvSpPr>
        <p:spPr bwMode="black">
          <a:xfrm>
            <a:off x="2231136" y="-3154316"/>
            <a:ext cx="7729728" cy="1188720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/>
              <a:t>Társadalmi hatás</a:t>
            </a:r>
          </a:p>
        </p:txBody>
      </p:sp>
    </p:spTree>
    <p:extLst>
      <p:ext uri="{BB962C8B-B14F-4D97-AF65-F5344CB8AC3E}">
        <p14:creationId xmlns:p14="http://schemas.microsoft.com/office/powerpoint/2010/main" val="120401666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691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4583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8148 L 0 0.56204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28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0.63776 -0.0011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88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56204 L 0 -0.1962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91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8148 L 0 0.56204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28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3776 -0.00116 L 1.06601 0.00324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8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56204 L 0 -0.1962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917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8148 L 0 0.56204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28"/>
                                    </p:animMotion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6601 0.00324 L 1.49427 0.00324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0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4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56204 L 0 -0.19629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7917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.18148 L 0 0.5620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9028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9427 0.00324 L 1.9177 0.0032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07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7" grpId="0" animBg="1"/>
      <p:bldP spid="7" grpId="1" animBg="1"/>
      <p:bldP spid="7" grpId="2" animBg="1"/>
      <p:bldP spid="7" grpId="3" animBg="1"/>
      <p:bldP spid="9" grpId="0" animBg="1"/>
      <p:bldP spid="9" grpId="1" animBg="1"/>
      <p:bldP spid="9" grpId="2" animBg="1"/>
      <p:bldP spid="9" grpId="3" animBg="1"/>
      <p:bldP spid="10" grpId="0" animBg="1"/>
      <p:bldP spid="10" grpId="1" animBg="1"/>
      <p:bldP spid="10" grpId="2" animBg="1"/>
      <p:bldP spid="10" grpId="3" animBg="1"/>
      <p:bldP spid="11" grpId="0" animBg="1"/>
      <p:bldP spid="1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472">
              <a:srgbClr val="760000"/>
            </a:gs>
            <a:gs pos="74000">
              <a:schemeClr val="bg1"/>
            </a:gs>
          </a:gsLst>
          <a:lin ang="54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EFEA47-81CA-7226-A46D-2B9BD1C0B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3">
            <a:extLst>
              <a:ext uri="{FF2B5EF4-FFF2-40B4-BE49-F238E27FC236}">
                <a16:creationId xmlns:a16="http://schemas.microsoft.com/office/drawing/2014/main" id="{489FB7AC-285C-A2F2-DF9D-8383E4AE83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3213" y="2440858"/>
            <a:ext cx="8465574" cy="1976283"/>
          </a:xfrm>
        </p:spPr>
        <p:txBody>
          <a:bodyPr/>
          <a:lstStyle/>
          <a:p>
            <a:r>
              <a:rPr lang="hu-HU" sz="4800" dirty="0"/>
              <a:t>Hogy javíthatunk?</a:t>
            </a:r>
          </a:p>
        </p:txBody>
      </p:sp>
      <p:sp>
        <p:nvSpPr>
          <p:cNvPr id="19" name="Téglalap 18">
            <a:extLst>
              <a:ext uri="{FF2B5EF4-FFF2-40B4-BE49-F238E27FC236}">
                <a16:creationId xmlns:a16="http://schemas.microsoft.com/office/drawing/2014/main" id="{5D4A45C9-B83F-807F-3F34-923FFCF762E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074" name="Picture 2" descr="Sun - Free weather icons">
            <a:extLst>
              <a:ext uri="{FF2B5EF4-FFF2-40B4-BE49-F238E27FC236}">
                <a16:creationId xmlns:a16="http://schemas.microsoft.com/office/drawing/2014/main" id="{339CF9FC-55E0-652A-4C8C-9DF67305E8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691" y="4023359"/>
            <a:ext cx="2619645" cy="2619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Wind - Free weather icons">
            <a:extLst>
              <a:ext uri="{FF2B5EF4-FFF2-40B4-BE49-F238E27FC236}">
                <a16:creationId xmlns:a16="http://schemas.microsoft.com/office/drawing/2014/main" id="{64D4F215-828F-B1AD-9E3B-AC2EB8532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4666" y="4417141"/>
            <a:ext cx="2225863" cy="222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Water drop - Free weather icons">
            <a:extLst>
              <a:ext uri="{FF2B5EF4-FFF2-40B4-BE49-F238E27FC236}">
                <a16:creationId xmlns:a16="http://schemas.microsoft.com/office/drawing/2014/main" id="{7314A8B3-1B1C-6CC0-361C-58483EB82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213" y="621984"/>
            <a:ext cx="2035806" cy="2035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Geothermal energy Flaticons Lineal Color icon | Freepik">
            <a:extLst>
              <a:ext uri="{FF2B5EF4-FFF2-40B4-BE49-F238E27FC236}">
                <a16:creationId xmlns:a16="http://schemas.microsoft.com/office/drawing/2014/main" id="{F0FBC3CC-D9CA-974F-A8A0-FD0238475D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983" y="445136"/>
            <a:ext cx="2225861" cy="2225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ím 1">
            <a:extLst>
              <a:ext uri="{FF2B5EF4-FFF2-40B4-BE49-F238E27FC236}">
                <a16:creationId xmlns:a16="http://schemas.microsoft.com/office/drawing/2014/main" id="{1862A1AF-9AA7-3221-8A75-6AAE3CF39080}"/>
              </a:ext>
            </a:extLst>
          </p:cNvPr>
          <p:cNvSpPr txBox="1">
            <a:spLocks/>
          </p:cNvSpPr>
          <p:nvPr/>
        </p:nvSpPr>
        <p:spPr bwMode="black">
          <a:xfrm>
            <a:off x="4287393" y="2830952"/>
            <a:ext cx="3617214" cy="1188720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dirty="0"/>
              <a:t>természetvédelem</a:t>
            </a:r>
          </a:p>
        </p:txBody>
      </p:sp>
      <p:sp>
        <p:nvSpPr>
          <p:cNvPr id="21" name="Cím 1">
            <a:extLst>
              <a:ext uri="{FF2B5EF4-FFF2-40B4-BE49-F238E27FC236}">
                <a16:creationId xmlns:a16="http://schemas.microsoft.com/office/drawing/2014/main" id="{F110226C-3035-7E7B-E357-2312F93E8AAD}"/>
              </a:ext>
            </a:extLst>
          </p:cNvPr>
          <p:cNvSpPr txBox="1">
            <a:spLocks/>
          </p:cNvSpPr>
          <p:nvPr/>
        </p:nvSpPr>
        <p:spPr bwMode="black">
          <a:xfrm>
            <a:off x="4287393" y="2834639"/>
            <a:ext cx="3617214" cy="1188720"/>
          </a:xfrm>
          <a:prstGeom prst="rect">
            <a:avLst/>
          </a:prstGeom>
          <a:solidFill>
            <a:schemeClr val="bg1">
              <a:alpha val="29000"/>
            </a:schemeClr>
          </a:solidFill>
          <a:ln w="31750" cap="sq">
            <a:solidFill>
              <a:schemeClr val="tx1"/>
            </a:solidFill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spc="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2400" dirty="0"/>
              <a:t>Megújuló </a:t>
            </a:r>
            <a:r>
              <a:rPr lang="hu-HU" sz="2400" dirty="0" err="1"/>
              <a:t>energiaforrsáok</a:t>
            </a:r>
            <a:endParaRPr lang="hu-HU" sz="2400" dirty="0"/>
          </a:p>
        </p:txBody>
      </p:sp>
      <p:pic>
        <p:nvPicPr>
          <p:cNvPr id="3084" name="Picture 12" descr="Tájékoztató szelektív hulladékgyűjtő zsákok átvételéről - Balatonszepezd">
            <a:extLst>
              <a:ext uri="{FF2B5EF4-FFF2-40B4-BE49-F238E27FC236}">
                <a16:creationId xmlns:a16="http://schemas.microsoft.com/office/drawing/2014/main" id="{803C9599-42C5-C7F5-EF09-FD624A0271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99339">
                        <a14:foregroundMark x1="43802" y1="27703" x2="59339" y2="24324"/>
                        <a14:foregroundMark x1="45785" y1="46622" x2="37025" y2="20270"/>
                        <a14:foregroundMark x1="40165" y1="20270" x2="38678" y2="10360"/>
                        <a14:foregroundMark x1="44628" y1="18018" x2="42149" y2="4054"/>
                        <a14:foregroundMark x1="49421" y1="19595" x2="47769" y2="4505"/>
                        <a14:foregroundMark x1="51240" y1="13964" x2="49752" y2="10135"/>
                        <a14:foregroundMark x1="83471" y1="6982" x2="83967" y2="44595"/>
                        <a14:foregroundMark x1="78182" y1="10586" x2="78347" y2="43468"/>
                        <a14:foregroundMark x1="73388" y1="11712" x2="88099" y2="47072"/>
                        <a14:foregroundMark x1="93719" y1="25450" x2="85124" y2="39640"/>
                        <a14:foregroundMark x1="87438" y1="9009" x2="93554" y2="8559"/>
                        <a14:foregroundMark x1="92231" y1="5405" x2="92231" y2="5405"/>
                        <a14:foregroundMark x1="97025" y1="8108" x2="97025" y2="8108"/>
                        <a14:foregroundMark x1="93554" y1="5631" x2="93554" y2="5631"/>
                        <a14:foregroundMark x1="93554" y1="3829" x2="93554" y2="3829"/>
                        <a14:foregroundMark x1="79174" y1="7432" x2="79174" y2="7432"/>
                        <a14:foregroundMark x1="75372" y1="9234" x2="75372" y2="9234"/>
                        <a14:foregroundMark x1="71570" y1="12613" x2="77851" y2="5631"/>
                        <a14:foregroundMark x1="77190" y1="63964" x2="90579" y2="90541"/>
                        <a14:foregroundMark x1="90909" y1="63063" x2="77190" y2="85811"/>
                        <a14:foregroundMark x1="72066" y1="67342" x2="92893" y2="68919"/>
                        <a14:foregroundMark x1="40165" y1="66892" x2="58347" y2="68919"/>
                        <a14:foregroundMark x1="45785" y1="61937" x2="55041" y2="62162"/>
                        <a14:foregroundMark x1="43471" y1="59009" x2="45785" y2="62162"/>
                        <a14:foregroundMark x1="41322" y1="77027" x2="50413" y2="84234"/>
                        <a14:foregroundMark x1="55372" y1="76802" x2="47934" y2="92342"/>
                        <a14:foregroundMark x1="57851" y1="78604" x2="56198" y2="96396"/>
                        <a14:foregroundMark x1="5455" y1="55631" x2="24793" y2="95721"/>
                        <a14:foregroundMark x1="29917" y1="67342" x2="8760" y2="95495"/>
                        <a14:foregroundMark x1="4628" y1="67117" x2="26942" y2="64865"/>
                        <a14:foregroundMark x1="8595" y1="80631" x2="11901" y2="8558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153" y="664274"/>
            <a:ext cx="3055600" cy="2242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Műanyag-újrahasznosítás: a nagy humbug – Greenfo">
            <a:extLst>
              <a:ext uri="{FF2B5EF4-FFF2-40B4-BE49-F238E27FC236}">
                <a16:creationId xmlns:a16="http://schemas.microsoft.com/office/drawing/2014/main" id="{F5F58F8E-27C5-2ADB-B09D-2B8F1E7D9D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502" b="100000" l="3750" r="99167">
                        <a14:foregroundMark x1="35167" y1="29537" x2="41750" y2="26283"/>
                        <a14:foregroundMark x1="57667" y1="17272" x2="63000" y2="29412"/>
                        <a14:foregroundMark x1="30000" y1="49437" x2="26083" y2="61202"/>
                        <a14:foregroundMark x1="72500" y1="49186" x2="72917" y2="61202"/>
                        <a14:foregroundMark x1="63583" y1="82979" x2="68417" y2="7859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247" y="4025060"/>
            <a:ext cx="3644900" cy="242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Női kiegészítők SheIn - GLAMI.hu">
            <a:extLst>
              <a:ext uri="{FF2B5EF4-FFF2-40B4-BE49-F238E27FC236}">
                <a16:creationId xmlns:a16="http://schemas.microsoft.com/office/drawing/2014/main" id="{FC583B83-568E-6436-BF3F-028047662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056" b="95787" l="1875" r="98750">
                        <a14:foregroundMark x1="6172" y1="44861" x2="6172" y2="44861"/>
                        <a14:foregroundMark x1="27109" y1="53750" x2="27109" y2="53750"/>
                        <a14:foregroundMark x1="52188" y1="48472" x2="52188" y2="48472"/>
                        <a14:foregroundMark x1="71719" y1="51806" x2="71719" y2="518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99" y="4475714"/>
            <a:ext cx="3513392" cy="1976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ChatGPT – Ingyenes letöltés és telepítés Windows rendszeren | Microsoft  Store">
            <a:extLst>
              <a:ext uri="{FF2B5EF4-FFF2-40B4-BE49-F238E27FC236}">
                <a16:creationId xmlns:a16="http://schemas.microsoft.com/office/drawing/2014/main" id="{71F4153E-C630-E1D9-9177-D041FF4D5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947" y="368745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6">
            <a:extLst>
              <a:ext uri="{FF2B5EF4-FFF2-40B4-BE49-F238E27FC236}">
                <a16:creationId xmlns:a16="http://schemas.microsoft.com/office/drawing/2014/main" id="{F1551C1C-F58A-BF51-F992-E255C46263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894" b="95383" l="10000" r="97317"/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1287634" y="4351435"/>
            <a:ext cx="2281065" cy="210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" name="Picture 18">
            <a:extLst>
              <a:ext uri="{FF2B5EF4-FFF2-40B4-BE49-F238E27FC236}">
                <a16:creationId xmlns:a16="http://schemas.microsoft.com/office/drawing/2014/main" id="{16AD1D08-65A3-F89D-EEC9-CF28216763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894" b="97361" l="10000" r="90000"/>
                    </a14:imgEffect>
                  </a14:imgLayer>
                </a14:imgProps>
              </a:ext>
            </a:extLst>
          </a:blip>
          <a:srcRect/>
          <a:stretch/>
        </p:blipFill>
        <p:spPr bwMode="auto">
          <a:xfrm>
            <a:off x="9136906" y="980551"/>
            <a:ext cx="1741582" cy="16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397871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75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3.7037E-7 L 0.25182 0.26088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91" y="13032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3.33333E-6 L -0.27304 0.23912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11944"/>
                                    </p:animMotion>
                                  </p:childTnLst>
                                </p:cTn>
                              </p:par>
                              <p:par>
                                <p:cTn id="5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3.7037E-6 L 0.26028 -0.2882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08" y="-14421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 L -0.26628 -0.3062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20" y="-15324"/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2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2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2" grpId="0" animBg="1"/>
      <p:bldP spid="21" grpId="0" animBg="1"/>
      <p:bldP spid="21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7D4996-D576-D786-39B8-F914A2533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Greta </a:t>
            </a:r>
            <a:r>
              <a:rPr lang="hu-HU" dirty="0" err="1"/>
              <a:t>thunberg</a:t>
            </a:r>
            <a:endParaRPr lang="hu-HU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F61F544-E79D-12EE-E594-0285851755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4528252" cy="3101983"/>
          </a:xfrm>
        </p:spPr>
        <p:txBody>
          <a:bodyPr/>
          <a:lstStyle/>
          <a:p>
            <a:r>
              <a:rPr lang="hu-HU" dirty="0"/>
              <a:t>Svéd környezetvédelmi aktivista </a:t>
            </a:r>
          </a:p>
          <a:p>
            <a:r>
              <a:rPr lang="hu-HU" dirty="0"/>
              <a:t>2018-ban, 15 évesen iskola helyett a svéd parlament épülete előtt tüntetett a klímaváltozás elleni</a:t>
            </a:r>
          </a:p>
          <a:p>
            <a:r>
              <a:rPr lang="hu-HU" b="1" dirty="0"/>
              <a:t>"</a:t>
            </a:r>
            <a:r>
              <a:rPr lang="hu-HU" b="1" dirty="0" err="1"/>
              <a:t>Fridays</a:t>
            </a:r>
            <a:r>
              <a:rPr lang="hu-HU" b="1" dirty="0"/>
              <a:t> </a:t>
            </a:r>
            <a:r>
              <a:rPr lang="hu-HU" b="1" dirty="0" err="1"/>
              <a:t>for</a:t>
            </a:r>
            <a:r>
              <a:rPr lang="hu-HU" b="1" dirty="0"/>
              <a:t> </a:t>
            </a:r>
            <a:r>
              <a:rPr lang="hu-HU" b="1" dirty="0" err="1"/>
              <a:t>Future</a:t>
            </a:r>
            <a:endParaRPr lang="hu-HU" dirty="0"/>
          </a:p>
        </p:txBody>
      </p:sp>
      <p:pic>
        <p:nvPicPr>
          <p:cNvPr id="4098" name="Picture 2" descr="Greta Thunberg | Gaza, Flotilla, Age, Education, Climate Change, &amp; Activism  | Britannica">
            <a:extLst>
              <a:ext uri="{FF2B5EF4-FFF2-40B4-BE49-F238E27FC236}">
                <a16:creationId xmlns:a16="http://schemas.microsoft.com/office/drawing/2014/main" id="{1D200EEB-910F-8184-9FFE-D30C8370D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250" b="99813" l="524" r="100000">
                        <a14:foregroundMark x1="7504" y1="69813" x2="7504" y2="69813"/>
                        <a14:foregroundMark x1="8726" y1="66125" x2="2356" y2="68375"/>
                        <a14:foregroundMark x1="93805" y1="77625" x2="97818" y2="71375"/>
                        <a14:foregroundMark x1="40489" y1="34875" x2="47469" y2="26125"/>
                        <a14:foregroundMark x1="33595" y1="98375" x2="68674" y2="97313"/>
                        <a14:foregroundMark x1="67365" y1="98938" x2="83333" y2="99500"/>
                        <a14:backgroundMark x1="5846" y1="50313" x2="21902" y2="50563"/>
                        <a14:backgroundMark x1="37435" y1="31875" x2="42670" y2="30062"/>
                        <a14:backgroundMark x1="38133" y1="32563" x2="43630" y2="30438"/>
                        <a14:backgroundMark x1="68761" y1="34000" x2="65183" y2="33313"/>
                        <a14:backgroundMark x1="10035" y1="40625" x2="17103" y2="49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50894"/>
            <a:ext cx="3800969" cy="530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002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9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A59B17-4EA5-0671-2C87-0DE1232C64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Föld műholdas nézete">
            <a:extLst>
              <a:ext uri="{FF2B5EF4-FFF2-40B4-BE49-F238E27FC236}">
                <a16:creationId xmlns:a16="http://schemas.microsoft.com/office/drawing/2014/main" id="{4FD3A65D-F095-FE8D-BC6B-A28FC2C2DA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125" b="312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6C78E9B-7B25-1EC2-B047-1592D8B4A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1243744"/>
            <a:ext cx="8991600" cy="1645920"/>
          </a:xfrm>
          <a:solidFill>
            <a:schemeClr val="bg1">
              <a:alpha val="60000"/>
            </a:schemeClr>
          </a:solidFill>
          <a:ln w="38100" cap="sq">
            <a:solidFill>
              <a:schemeClr val="tx1"/>
            </a:solidFill>
            <a:miter lim="800000"/>
          </a:ln>
        </p:spPr>
        <p:txBody>
          <a:bodyPr rtlCol="0" anchor="ctr">
            <a:normAutofit/>
          </a:bodyPr>
          <a:lstStyle/>
          <a:p>
            <a:r>
              <a:rPr lang="hu-HU" dirty="0">
                <a:solidFill>
                  <a:schemeClr val="tx1"/>
                </a:solidFill>
              </a:rPr>
              <a:t>Ha már visszafordítani nem is, de állítsuk meg! 3 évünk van.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D9AB4DF5-6389-33A7-16A4-951C9FF53B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194" y="3547402"/>
            <a:ext cx="6801612" cy="2066854"/>
          </a:xfrm>
          <a:solidFill>
            <a:schemeClr val="bg1">
              <a:alpha val="43000"/>
            </a:schemeClr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/>
          <a:p>
            <a:r>
              <a:rPr lang="hu-HU" dirty="0"/>
              <a:t>Ok: Üvegházhatású gázok kibocsájtása </a:t>
            </a:r>
          </a:p>
          <a:p>
            <a:r>
              <a:rPr lang="hu-HU" dirty="0"/>
              <a:t>Következmény: Föld hőjének növekedése</a:t>
            </a:r>
          </a:p>
          <a:p>
            <a:r>
              <a:rPr lang="hu-HU" dirty="0"/>
              <a:t>Végkimenet: Bolygó élhetetlenné válása</a:t>
            </a:r>
          </a:p>
          <a:p>
            <a:r>
              <a:rPr lang="hu-HU" dirty="0"/>
              <a:t>Megoldás: Megújuló energiaforrások, pazarló életmód elvetése!</a:t>
            </a:r>
          </a:p>
        </p:txBody>
      </p:sp>
    </p:spTree>
    <p:extLst>
      <p:ext uri="{BB962C8B-B14F-4D97-AF65-F5344CB8AC3E}">
        <p14:creationId xmlns:p14="http://schemas.microsoft.com/office/powerpoint/2010/main" val="550019071"/>
      </p:ext>
    </p:extLst>
  </p:cSld>
  <p:clrMapOvr>
    <a:masterClrMapping/>
  </p:clrMapOvr>
  <p:transition spd="slow">
    <p:push dir="d"/>
  </p:transition>
</p:sld>
</file>

<file path=ppt/theme/theme1.xml><?xml version="1.0" encoding="utf-8"?>
<a:theme xmlns:a="http://schemas.openxmlformats.org/drawingml/2006/main" name="Csomag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56596226_38Langs_Updated" id="{347B6E3E-005E-4CB3-8C4A-0B54C59E637B}" vid="{ED7E8329-D6D1-4972-89BA-B088FD17CF34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8775A23-75CA-4614-9647-C9B2CE742CA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F009F5EF-575C-40E7-A9C5-EC1F2A5548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A451F4C-A3A1-4FF3-AEA5-AE3EFF175B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Csomag arculat</Template>
  <TotalTime>3534</TotalTime>
  <Words>478</Words>
  <Application>Microsoft Office PowerPoint</Application>
  <PresentationFormat>Szélesvásznú</PresentationFormat>
  <Paragraphs>41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0" baseType="lpstr">
      <vt:lpstr>Arial</vt:lpstr>
      <vt:lpstr>Calibri</vt:lpstr>
      <vt:lpstr>Gill Sans MT</vt:lpstr>
      <vt:lpstr>Csomag</vt:lpstr>
      <vt:lpstr>Globális felmelegedés: Bolygónk válságban </vt:lpstr>
      <vt:lpstr>Miért melegszik a Föld? </vt:lpstr>
      <vt:lpstr>következmények</vt:lpstr>
      <vt:lpstr>Hogy javíthatunk?</vt:lpstr>
      <vt:lpstr>Greta thunberg</vt:lpstr>
      <vt:lpstr>Ha már visszafordítani nem is, de állítsuk meg! 3 évünk van.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Blanka Dorozsmai</dc:creator>
  <cp:lastModifiedBy>Blanka Dorozsmai</cp:lastModifiedBy>
  <cp:revision>5</cp:revision>
  <dcterms:created xsi:type="dcterms:W3CDTF">2026-04-11T11:39:45Z</dcterms:created>
  <dcterms:modified xsi:type="dcterms:W3CDTF">2026-04-13T22:33:47Z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