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lvl="0">
      <a:defRPr lang="hu-H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46" d="100"/>
          <a:sy n="46" d="100"/>
        </p:scale>
        <p:origin x="43" y="6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EDC43-AE8F-43C0-B80D-197BB793B234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5E2BA-12C2-42BC-9393-17CB684DD0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1925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 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csavarhúzó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egy kézi vagy motoros szerszám, amelyet csavarok tekerésére használnak. Két fajtája van. 1744-ben feltalálták az asztalos fogantyú lapos pengéjét, az első egyszerű csavarhúzó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előfutára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kézi csavarhúzók először 1800 után jelentek meg.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5E2BA-12C2-42BC-9393-17CB684DD0CB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2211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csavarhúzó három részből áll: egy hegyből, egy tengelyből és egy fogantyúból. A hegyek típusa attól függ, hogy melyik rögzítőt kell csavarni. A nevük és a hegy alakjától függ. A rögzítő lehet csavar, csavar vagy öncsavar. Korábban a közvetlen nyílású készülékek voltak nagy igények, de most a népszerű eszközök vált népszerűvé.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5E2BA-12C2-42BC-9393-17CB684DD0CB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4725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1. lapos=háztartás, villanyszerelés, polcok 2. kereszt=berendezések/</a:t>
            </a:r>
            <a:r>
              <a:rPr lang="hu-HU" dirty="0" err="1"/>
              <a:t>autoalkatrészek</a:t>
            </a:r>
            <a:r>
              <a:rPr lang="hu-HU" dirty="0"/>
              <a:t> 3. </a:t>
            </a:r>
            <a:r>
              <a:rPr lang="hu-HU" dirty="0" err="1"/>
              <a:t>hex</a:t>
            </a:r>
            <a:r>
              <a:rPr lang="hu-HU" dirty="0"/>
              <a:t>=hatszög alak, elektrotechnika 4. csillag alakú=kicsi </a:t>
            </a:r>
            <a:r>
              <a:rPr lang="hu-HU" dirty="0" err="1"/>
              <a:t>berendezesi</a:t>
            </a:r>
            <a:r>
              <a:rPr lang="hu-HU" dirty="0"/>
              <a:t> tárgyak, mobiltelefonok 5. kereszt alakú bevágásokkal=szorosan felszerelve, bútorok összerakásánál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5E2BA-12C2-42BC-9393-17CB684DD0CB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3267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7ABCF-C92F-19E4-2185-491F0770A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3F6023E7-E464-249C-1ABA-E451771B8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28BDDAC-BBED-83F3-D663-7DBDA136D8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1. lapos=háztartás, villanyszerelés, polcok 2. kereszt=berendezések/</a:t>
            </a:r>
            <a:r>
              <a:rPr lang="hu-HU" dirty="0" err="1"/>
              <a:t>autoalkatrészek</a:t>
            </a:r>
            <a:r>
              <a:rPr lang="hu-HU" dirty="0"/>
              <a:t> 3. </a:t>
            </a:r>
            <a:r>
              <a:rPr lang="hu-HU" dirty="0" err="1"/>
              <a:t>hex</a:t>
            </a:r>
            <a:r>
              <a:rPr lang="hu-HU" dirty="0"/>
              <a:t>=hatszög alak, elektrotechnika 4. csillag alakú=kicsi </a:t>
            </a:r>
            <a:r>
              <a:rPr lang="hu-HU" dirty="0" err="1"/>
              <a:t>berendezesi</a:t>
            </a:r>
            <a:r>
              <a:rPr lang="hu-HU" dirty="0"/>
              <a:t> tárgyak, mobiltelefonok 5. kereszt alakú bevágásokkal=szorosan felszerelve, bútorok összerakásánál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E9CC541-2BC0-B003-3774-30C30C8E7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5E2BA-12C2-42BC-9393-17CB684DD0CB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0169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01DBF2-0D63-EAE4-0CF8-FCB05C621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FD2DEAC-30EB-3EE0-1E34-AB557B11F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E385631-58BE-7191-3944-51C19234B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1131DC2-C482-CB29-8BE4-ABED845CB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117427A-CF06-EFF3-6F72-23532375E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976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C7298B-B33F-0DD3-62B8-C883196BD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6C60544-81F4-8A3B-EA50-14C6DEEEEE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E5F2B1C-9B6F-A956-62A7-581612A4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56D7376-B55F-EAD9-9C93-7742B2220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4B7A0B3-B60A-69F0-C55B-C1083865D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908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92B849B-F72B-82B8-6B02-648E220E17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33CCEE3-5A61-5519-C547-15F2A53F4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A779C43-C2C7-0E7F-D109-C7EFC721A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EF85C51-9A1E-4099-ED3B-3EDEF1E5C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C88EC17-0F20-20D0-C972-F7DBCE56C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5612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91D80B-DA72-554D-7607-2B15A41DE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BC80B7F-7BF8-E585-4603-8C1330DBD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CE635D8-9824-AE3B-434F-6E150863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F502F20-EA49-C761-96AC-D0297CA68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FC6F857-D2AB-984C-D623-FFDDD203D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218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25A928-2AA8-D856-6D6E-5B3B17A76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16CF72B-09CD-BEFB-F9A5-D870D5886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D2BEF52-1DA3-2F95-6739-441BCA60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3AB8907-C0EE-CDA3-B7F8-33348986F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AE25D52-FDFB-0431-AC7C-F5905A20F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788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19F9C2-BB41-09B9-AA1C-3B15EDC77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022D35D-A7FE-5151-20B2-D52E2E415F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8848D78-DE39-A790-48AC-B72CA03EA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006D8EA-ED77-C127-B24E-856CC6AF9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B8FFF70-830D-4ECE-DC26-90DB9DC9D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30B2F9-25A2-4D14-E4C9-3FEAA2A09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3776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F56157-E019-3A05-2C3B-70156F2C5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85721B5-5CF0-C37D-931D-8E5663E71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9370A7C-5B13-0600-AA7D-FB3F6B230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0BC6F75-82AB-CA36-2273-EE6102A87E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8104159-39E3-36C4-8EBB-F7C3BEC75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99C51BE7-AE60-6C98-8583-4AB5DFD1C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B823731-AC0F-731A-3CEB-062355AB0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561759C-B76E-419E-0AEC-F73BBC1A9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3803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BB0DAE-62C1-BC23-7264-F701EE065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FDC9F6C-7CFC-A468-546C-76DAEE4C5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152CCC1-1B01-7295-06D9-4C5EF738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8E3089A-7108-E44C-3A8F-3E7AD0E2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279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1C08835D-4493-A413-24FC-0EE4CB314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26194DF-15CA-5104-52E1-817D76388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0A9E133-DFF4-944B-5A7C-ADF8B5849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037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BB53B9-D65A-5FB5-2F86-893331AC0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87B681-B65A-32AB-2518-3A95E4FEB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E503480-6FFD-0E84-1A88-3D8634497F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B9D40D5-8A23-47C7-7DA5-39DB87F5E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2CC9585-AB46-E5E1-B2CC-EEA5CA069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0597421-9B5B-0E1F-DBBF-962A87761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7659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4818D2-8480-D951-DA28-5A0CBB742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6DA55DE-FC4F-5A89-7A98-7ACE0A9BF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EA069B7-BF6C-E1E2-4245-0394ED3DA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91EEAA7-A4A0-EBC1-FD1D-B3267F074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0785188-3746-0B02-B05E-D6C7BB4BE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ADA697F-5703-D4B6-AFFA-59B4F8038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41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9221533-D45A-93B5-6EEE-FE198F0BC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8E643A4-4B9C-1BC7-5B50-AF60EDB2C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BFF3FA-1C3D-9392-0F9D-D7700A84E4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E0AF8D-03BB-48A5-9052-2C54357BC860}" type="datetimeFigureOut">
              <a:rPr lang="hu-HU" smtClean="0"/>
              <a:t>2026. 04. 15.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0C47BAD-DED2-840B-7A61-EEBBD8B62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2278321-DBF2-54BB-F01B-D5B4077D6F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AA2172-F3CE-4BBC-A27A-F0DB931E6B2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231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"/>
          <p:cNvSpPr/>
          <p:nvPr/>
        </p:nvSpPr>
        <p:spPr>
          <a:xfrm>
            <a:off x="1524" y="0"/>
            <a:ext cx="12189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1"/>
          <p:cNvPicPr preferRelativeResize="0"/>
          <p:nvPr/>
        </p:nvPicPr>
        <p:blipFill rotWithShape="1">
          <a:blip r:embed="rId2">
            <a:alphaModFix/>
          </a:blip>
          <a:srcRect t="45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3180" y="3776320"/>
            <a:ext cx="4101538" cy="2734358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"/>
          <p:cNvSpPr txBox="1"/>
          <p:nvPr/>
        </p:nvSpPr>
        <p:spPr>
          <a:xfrm>
            <a:off x="2974183" y="4210856"/>
            <a:ext cx="62436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0" i="0" u="none" strike="noStrike" cap="none">
                <a:solidFill>
                  <a:srgbClr val="B57375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Készítette: Imre Flóra</a:t>
            </a:r>
            <a:endParaRPr/>
          </a:p>
        </p:txBody>
      </p:sp>
      <p:sp>
        <p:nvSpPr>
          <p:cNvPr id="30" name="Google Shape;30;p1"/>
          <p:cNvSpPr txBox="1"/>
          <p:nvPr/>
        </p:nvSpPr>
        <p:spPr>
          <a:xfrm>
            <a:off x="1448681" y="2202525"/>
            <a:ext cx="9294600" cy="15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9600" b="0" i="0" u="none" strike="noStrike" cap="none">
                <a:solidFill>
                  <a:srgbClr val="B57375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Csavarhúzók</a:t>
            </a:r>
            <a:endParaRPr sz="9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"/>
          <p:cNvSpPr/>
          <p:nvPr/>
        </p:nvSpPr>
        <p:spPr>
          <a:xfrm>
            <a:off x="1524" y="0"/>
            <a:ext cx="12189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2"/>
          <p:cNvPicPr preferRelativeResize="0"/>
          <p:nvPr/>
        </p:nvPicPr>
        <p:blipFill rotWithShape="1">
          <a:blip r:embed="rId3">
            <a:alphaModFix/>
          </a:blip>
          <a:srcRect t="45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"/>
          <p:cNvSpPr/>
          <p:nvPr/>
        </p:nvSpPr>
        <p:spPr>
          <a:xfrm rot="10800000">
            <a:off x="7334025" y="1447425"/>
            <a:ext cx="3390900" cy="3708000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rgbClr val="B56A6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533200" y="1447425"/>
            <a:ext cx="3529500" cy="3708000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19050" cap="flat" cmpd="sng">
            <a:solidFill>
              <a:srgbClr val="B56A6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 txBox="1"/>
          <p:nvPr/>
        </p:nvSpPr>
        <p:spPr>
          <a:xfrm>
            <a:off x="3041714" y="939600"/>
            <a:ext cx="5843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6000" b="0" i="0" u="none" strike="noStrike" cap="none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 fajtája</a:t>
            </a:r>
            <a:endParaRPr/>
          </a:p>
        </p:txBody>
      </p:sp>
      <p:sp>
        <p:nvSpPr>
          <p:cNvPr id="37" name="Google Shape;37;p2"/>
          <p:cNvSpPr txBox="1"/>
          <p:nvPr/>
        </p:nvSpPr>
        <p:spPr>
          <a:xfrm>
            <a:off x="2299141" y="5410569"/>
            <a:ext cx="310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0" i="0" u="none" strike="noStrike" cap="none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Elektromos csavarhúzó</a:t>
            </a:r>
            <a:endParaRPr/>
          </a:p>
        </p:txBody>
      </p:sp>
      <p:sp>
        <p:nvSpPr>
          <p:cNvPr id="38" name="Google Shape;38;p2"/>
          <p:cNvSpPr txBox="1"/>
          <p:nvPr/>
        </p:nvSpPr>
        <p:spPr>
          <a:xfrm>
            <a:off x="6096000" y="5410569"/>
            <a:ext cx="4229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Hagyományos kézi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csavarhúzó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/>
          <p:nvPr/>
        </p:nvSpPr>
        <p:spPr>
          <a:xfrm>
            <a:off x="1524" y="0"/>
            <a:ext cx="12189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41;p3"/>
          <p:cNvPicPr preferRelativeResize="0"/>
          <p:nvPr/>
        </p:nvPicPr>
        <p:blipFill rotWithShape="1">
          <a:blip r:embed="rId2">
            <a:alphaModFix/>
          </a:blip>
          <a:srcRect t="45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3"/>
          <p:cNvSpPr txBox="1"/>
          <p:nvPr/>
        </p:nvSpPr>
        <p:spPr>
          <a:xfrm>
            <a:off x="1864518" y="1378745"/>
            <a:ext cx="8544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Hagyományos kézi csavarhúzó</a:t>
            </a:r>
            <a:endParaRPr/>
          </a:p>
        </p:txBody>
      </p:sp>
      <p:sp>
        <p:nvSpPr>
          <p:cNvPr id="43" name="Google Shape;43;p3"/>
          <p:cNvSpPr txBox="1"/>
          <p:nvPr/>
        </p:nvSpPr>
        <p:spPr>
          <a:xfrm>
            <a:off x="1864518" y="2467521"/>
            <a:ext cx="7615200" cy="29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56A6F"/>
              </a:buClr>
              <a:buSzPts val="3200"/>
              <a:buFont typeface="Arial"/>
              <a:buChar char="•"/>
            </a:pPr>
            <a:r>
              <a:rPr lang="hu-HU" sz="3200" dirty="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Nyél+ szár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56A6F"/>
              </a:buClr>
              <a:buSzPts val="3200"/>
              <a:buFont typeface="Arial"/>
              <a:buChar char="•"/>
            </a:pPr>
            <a:r>
              <a:rPr lang="hu-HU" sz="3200" dirty="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Hegyes vég      csavar elfordítása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56A6F"/>
              </a:buClr>
              <a:buSzPts val="3200"/>
              <a:buFont typeface="Arial"/>
              <a:buChar char="•"/>
            </a:pPr>
            <a:r>
              <a:rPr lang="hu-HU" sz="3200" dirty="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Lassú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56A6F"/>
              </a:buClr>
              <a:buSzPts val="3200"/>
              <a:buFont typeface="Arial"/>
              <a:buChar char="•"/>
            </a:pPr>
            <a:r>
              <a:rPr lang="hu-HU" sz="3200" dirty="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Kisebb csavaroknál hasznos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56A6F"/>
              </a:buClr>
              <a:buSzPts val="3200"/>
              <a:buFont typeface="Arial"/>
              <a:buChar char="•"/>
            </a:pPr>
            <a:r>
              <a:rPr lang="hu-HU" sz="3200" dirty="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Sok méret</a:t>
            </a:r>
            <a:endParaRPr dirty="0"/>
          </a:p>
          <a:p>
            <a:pPr marL="285750" marR="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dirty="0">
              <a:solidFill>
                <a:srgbClr val="B56A6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cxnSp>
        <p:nvCxnSpPr>
          <p:cNvPr id="44" name="Google Shape;44;p3"/>
          <p:cNvCxnSpPr/>
          <p:nvPr/>
        </p:nvCxnSpPr>
        <p:spPr>
          <a:xfrm>
            <a:off x="4100513" y="3486150"/>
            <a:ext cx="400200" cy="0"/>
          </a:xfrm>
          <a:prstGeom prst="straightConnector1">
            <a:avLst/>
          </a:prstGeom>
          <a:noFill/>
          <a:ln w="19050" cap="flat" cmpd="sng">
            <a:solidFill>
              <a:srgbClr val="BB7D7E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5" name="Google Shape;45;p3"/>
          <p:cNvSpPr/>
          <p:nvPr/>
        </p:nvSpPr>
        <p:spPr>
          <a:xfrm>
            <a:off x="7891365" y="2543455"/>
            <a:ext cx="2772000" cy="2772000"/>
          </a:xfrm>
          <a:prstGeom prst="flowChartConnector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9050" cap="flat" cmpd="sng">
            <a:solidFill>
              <a:srgbClr val="B56A6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0BBE04CE-8835-80EE-9125-9F06D83ECC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72CF3829-B058-15F5-80D4-DFD0041AC5B9}"/>
              </a:ext>
            </a:extLst>
          </p:cNvPr>
          <p:cNvSpPr txBox="1"/>
          <p:nvPr/>
        </p:nvSpPr>
        <p:spPr>
          <a:xfrm>
            <a:off x="2800350" y="1042988"/>
            <a:ext cx="85867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Elektromos csavarhúzók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2D77B3D3-1AA6-E514-6710-338F0C2E5C43}"/>
              </a:ext>
            </a:extLst>
          </p:cNvPr>
          <p:cNvSpPr txBox="1"/>
          <p:nvPr/>
        </p:nvSpPr>
        <p:spPr>
          <a:xfrm>
            <a:off x="1800225" y="2300288"/>
            <a:ext cx="58293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Kemény acél szár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Edzett, kopásálló hegy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Fa/fém/műanyag burkolat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Gyors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Egyszerű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B56A6F"/>
              </a:solidFill>
              <a:latin typeface="Baskerville Old Face" panose="020206020805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B56A6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4" name="Folyamatábra: Bekötés 3">
            <a:extLst>
              <a:ext uri="{FF2B5EF4-FFF2-40B4-BE49-F238E27FC236}">
                <a16:creationId xmlns:a16="http://schemas.microsoft.com/office/drawing/2014/main" id="{1920B709-6231-3224-7DDA-A06882BF3ED8}"/>
              </a:ext>
            </a:extLst>
          </p:cNvPr>
          <p:cNvSpPr>
            <a:spLocks/>
          </p:cNvSpPr>
          <p:nvPr/>
        </p:nvSpPr>
        <p:spPr>
          <a:xfrm>
            <a:off x="7272000" y="2300288"/>
            <a:ext cx="2988231" cy="2988000"/>
          </a:xfrm>
          <a:prstGeom prst="flowChartConnector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091" t="602" r="-24091" b="602"/>
            </a:stretch>
          </a:blipFill>
          <a:ln>
            <a:solidFill>
              <a:srgbClr val="B56A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346501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C773A626-BA67-0E00-455E-7EAFEA083E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951EECDD-429B-AAA9-2926-DBC99AE3B7E1}"/>
              </a:ext>
            </a:extLst>
          </p:cNvPr>
          <p:cNvSpPr txBox="1"/>
          <p:nvPr/>
        </p:nvSpPr>
        <p:spPr>
          <a:xfrm>
            <a:off x="3433001" y="957263"/>
            <a:ext cx="6715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Csavarhúzó részei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BAFE2666-10BD-C418-CF0E-3159C0E50383}"/>
              </a:ext>
            </a:extLst>
          </p:cNvPr>
          <p:cNvSpPr txBox="1"/>
          <p:nvPr/>
        </p:nvSpPr>
        <p:spPr>
          <a:xfrm>
            <a:off x="2231231" y="2112509"/>
            <a:ext cx="7729538" cy="3636000"/>
          </a:xfrm>
          <a:prstGeom prst="rect">
            <a:avLst/>
          </a:prstGeom>
          <a:solidFill>
            <a:schemeClr val="bg1"/>
          </a:solidFill>
          <a:ln>
            <a:solidFill>
              <a:srgbClr val="B56A6F"/>
            </a:solidFill>
          </a:ln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666F1223-BAF8-3807-6577-C02A6F34C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85733" y="2396888"/>
            <a:ext cx="3245295" cy="3067242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6DB57344-15EF-F942-3AEF-22B2AE0311E1}"/>
              </a:ext>
            </a:extLst>
          </p:cNvPr>
          <p:cNvSpPr txBox="1"/>
          <p:nvPr/>
        </p:nvSpPr>
        <p:spPr>
          <a:xfrm>
            <a:off x="4273346" y="2199776"/>
            <a:ext cx="1585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hegy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B05E0F85-AA6E-1AFD-94AA-95E418EABF79}"/>
              </a:ext>
            </a:extLst>
          </p:cNvPr>
          <p:cNvSpPr txBox="1"/>
          <p:nvPr/>
        </p:nvSpPr>
        <p:spPr>
          <a:xfrm>
            <a:off x="2981038" y="3898105"/>
            <a:ext cx="1585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tengely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E0B6476-C298-9A33-3F87-1700D62C3BF6}"/>
              </a:ext>
            </a:extLst>
          </p:cNvPr>
          <p:cNvSpPr txBox="1"/>
          <p:nvPr/>
        </p:nvSpPr>
        <p:spPr>
          <a:xfrm>
            <a:off x="4866277" y="5054668"/>
            <a:ext cx="1985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fogantyú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58C7C64A-529D-D1A6-6050-752671ED26E7}"/>
              </a:ext>
            </a:extLst>
          </p:cNvPr>
          <p:cNvSpPr txBox="1"/>
          <p:nvPr/>
        </p:nvSpPr>
        <p:spPr>
          <a:xfrm>
            <a:off x="3307942" y="2789822"/>
            <a:ext cx="1758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rgbClr val="B56A6F"/>
                </a:solidFill>
                <a:latin typeface="Baskerville Old Face" panose="02020602080505020303" pitchFamily="18" charset="0"/>
              </a:rPr>
              <a:t>rögzítő</a:t>
            </a:r>
          </a:p>
        </p:txBody>
      </p:sp>
      <p:cxnSp>
        <p:nvCxnSpPr>
          <p:cNvPr id="14" name="Egyenes összekötő nyíllal 13">
            <a:extLst>
              <a:ext uri="{FF2B5EF4-FFF2-40B4-BE49-F238E27FC236}">
                <a16:creationId xmlns:a16="http://schemas.microsoft.com/office/drawing/2014/main" id="{AF3BFBB2-0A89-7CD3-C901-7EBD4AE6DB14}"/>
              </a:ext>
            </a:extLst>
          </p:cNvPr>
          <p:cNvCxnSpPr/>
          <p:nvPr/>
        </p:nvCxnSpPr>
        <p:spPr>
          <a:xfrm>
            <a:off x="5172075" y="2461386"/>
            <a:ext cx="1680164" cy="0"/>
          </a:xfrm>
          <a:prstGeom prst="straightConnector1">
            <a:avLst/>
          </a:prstGeom>
          <a:ln>
            <a:solidFill>
              <a:srgbClr val="AE6F7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EE1D5DA0-036D-654F-9266-2901D1C1932F}"/>
              </a:ext>
            </a:extLst>
          </p:cNvPr>
          <p:cNvCxnSpPr/>
          <p:nvPr/>
        </p:nvCxnSpPr>
        <p:spPr>
          <a:xfrm flipV="1">
            <a:off x="4566950" y="2789822"/>
            <a:ext cx="2548225" cy="261610"/>
          </a:xfrm>
          <a:prstGeom prst="straightConnector1">
            <a:avLst/>
          </a:prstGeom>
          <a:ln>
            <a:solidFill>
              <a:srgbClr val="AC6A6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id="{93D432A8-06A6-1473-F5D3-85CF449196E8}"/>
              </a:ext>
            </a:extLst>
          </p:cNvPr>
          <p:cNvCxnSpPr/>
          <p:nvPr/>
        </p:nvCxnSpPr>
        <p:spPr>
          <a:xfrm flipV="1">
            <a:off x="4273346" y="3643313"/>
            <a:ext cx="3241879" cy="516402"/>
          </a:xfrm>
          <a:prstGeom prst="straightConnector1">
            <a:avLst/>
          </a:prstGeom>
          <a:ln>
            <a:solidFill>
              <a:srgbClr val="B1787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nyíllal 19">
            <a:extLst>
              <a:ext uri="{FF2B5EF4-FFF2-40B4-BE49-F238E27FC236}">
                <a16:creationId xmlns:a16="http://schemas.microsoft.com/office/drawing/2014/main" id="{A68AF73F-2095-67E4-56E9-21D02DD8DD6A}"/>
              </a:ext>
            </a:extLst>
          </p:cNvPr>
          <p:cNvCxnSpPr/>
          <p:nvPr/>
        </p:nvCxnSpPr>
        <p:spPr>
          <a:xfrm flipV="1">
            <a:off x="6474759" y="4914900"/>
            <a:ext cx="1283354" cy="401378"/>
          </a:xfrm>
          <a:prstGeom prst="straightConnector1">
            <a:avLst/>
          </a:prstGeom>
          <a:ln>
            <a:solidFill>
              <a:srgbClr val="B1787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7521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"/>
          <p:cNvSpPr/>
          <p:nvPr/>
        </p:nvSpPr>
        <p:spPr>
          <a:xfrm>
            <a:off x="1524" y="0"/>
            <a:ext cx="12189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p4"/>
          <p:cNvPicPr preferRelativeResize="0"/>
          <p:nvPr/>
        </p:nvPicPr>
        <p:blipFill rotWithShape="1">
          <a:blip r:embed="rId3">
            <a:alphaModFix/>
          </a:blip>
          <a:srcRect t="45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72935" y="2176462"/>
            <a:ext cx="6046130" cy="4067176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4"/>
          <p:cNvSpPr txBox="1"/>
          <p:nvPr/>
        </p:nvSpPr>
        <p:spPr>
          <a:xfrm>
            <a:off x="4129088" y="614362"/>
            <a:ext cx="587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Hegyek fajtái</a:t>
            </a:r>
            <a:endParaRPr/>
          </a:p>
        </p:txBody>
      </p:sp>
      <p:sp>
        <p:nvSpPr>
          <p:cNvPr id="51" name="Google Shape;51;p4"/>
          <p:cNvSpPr txBox="1"/>
          <p:nvPr/>
        </p:nvSpPr>
        <p:spPr>
          <a:xfrm>
            <a:off x="1764105" y="1857077"/>
            <a:ext cx="1242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lapos</a:t>
            </a:r>
            <a:endParaRPr/>
          </a:p>
        </p:txBody>
      </p:sp>
      <p:sp>
        <p:nvSpPr>
          <p:cNvPr id="52" name="Google Shape;52;p4"/>
          <p:cNvSpPr txBox="1"/>
          <p:nvPr/>
        </p:nvSpPr>
        <p:spPr>
          <a:xfrm>
            <a:off x="1764105" y="3228945"/>
            <a:ext cx="1357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kereszt</a:t>
            </a:r>
            <a:endParaRPr dirty="0"/>
          </a:p>
        </p:txBody>
      </p:sp>
      <p:sp>
        <p:nvSpPr>
          <p:cNvPr id="53" name="Google Shape;53;p4"/>
          <p:cNvSpPr txBox="1"/>
          <p:nvPr/>
        </p:nvSpPr>
        <p:spPr>
          <a:xfrm>
            <a:off x="8137292" y="1516632"/>
            <a:ext cx="1614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hex</a:t>
            </a:r>
            <a:endParaRPr sz="2000">
              <a:solidFill>
                <a:srgbClr val="B56A6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54" name="Google Shape;54;p4"/>
          <p:cNvSpPr txBox="1"/>
          <p:nvPr/>
        </p:nvSpPr>
        <p:spPr>
          <a:xfrm>
            <a:off x="9363075" y="2900303"/>
            <a:ext cx="1886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csillag alakú</a:t>
            </a:r>
            <a:endParaRPr/>
          </a:p>
        </p:txBody>
      </p:sp>
      <p:sp>
        <p:nvSpPr>
          <p:cNvPr id="55" name="Google Shape;55;p4"/>
          <p:cNvSpPr txBox="1"/>
          <p:nvPr/>
        </p:nvSpPr>
        <p:spPr>
          <a:xfrm>
            <a:off x="4122007" y="1362697"/>
            <a:ext cx="2900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kereszt alakú bevágásokkal</a:t>
            </a:r>
            <a:endParaRPr/>
          </a:p>
        </p:txBody>
      </p:sp>
      <p:cxnSp>
        <p:nvCxnSpPr>
          <p:cNvPr id="56" name="Google Shape;56;p4"/>
          <p:cNvCxnSpPr/>
          <p:nvPr/>
        </p:nvCxnSpPr>
        <p:spPr>
          <a:xfrm>
            <a:off x="2514600" y="2057132"/>
            <a:ext cx="492600" cy="200100"/>
          </a:xfrm>
          <a:prstGeom prst="straightConnector1">
            <a:avLst/>
          </a:prstGeom>
          <a:noFill/>
          <a:ln w="19050" cap="flat" cmpd="sng">
            <a:solidFill>
              <a:srgbClr val="AD666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" name="Google Shape;57;p4"/>
          <p:cNvCxnSpPr/>
          <p:nvPr/>
        </p:nvCxnSpPr>
        <p:spPr>
          <a:xfrm rot="10800000" flipH="1">
            <a:off x="2760858" y="2900400"/>
            <a:ext cx="1404000" cy="528600"/>
          </a:xfrm>
          <a:prstGeom prst="straightConnector1">
            <a:avLst/>
          </a:prstGeom>
          <a:noFill/>
          <a:ln w="19050" cap="flat" cmpd="sng">
            <a:solidFill>
              <a:srgbClr val="B46C7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" name="Google Shape;58;p4"/>
          <p:cNvCxnSpPr/>
          <p:nvPr/>
        </p:nvCxnSpPr>
        <p:spPr>
          <a:xfrm rot="10800000" flipH="1">
            <a:off x="7065169" y="1916687"/>
            <a:ext cx="1072200" cy="340500"/>
          </a:xfrm>
          <a:prstGeom prst="straightConnector1">
            <a:avLst/>
          </a:prstGeom>
          <a:noFill/>
          <a:ln w="19050" cap="flat" cmpd="sng">
            <a:solidFill>
              <a:srgbClr val="B46C7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9" name="Google Shape;59;p4"/>
          <p:cNvCxnSpPr/>
          <p:nvPr/>
        </p:nvCxnSpPr>
        <p:spPr>
          <a:xfrm rot="10800000">
            <a:off x="8137251" y="2900258"/>
            <a:ext cx="1224300" cy="200100"/>
          </a:xfrm>
          <a:prstGeom prst="straightConnector1">
            <a:avLst/>
          </a:prstGeom>
          <a:noFill/>
          <a:ln w="19050" cap="flat" cmpd="sng">
            <a:solidFill>
              <a:srgbClr val="A5676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0" name="Google Shape;60;p4"/>
          <p:cNvCxnSpPr/>
          <p:nvPr/>
        </p:nvCxnSpPr>
        <p:spPr>
          <a:xfrm flipH="1">
            <a:off x="5958038" y="2031686"/>
            <a:ext cx="514200" cy="225600"/>
          </a:xfrm>
          <a:prstGeom prst="straightConnector1">
            <a:avLst/>
          </a:prstGeom>
          <a:noFill/>
          <a:ln w="19050" cap="flat" cmpd="sng">
            <a:solidFill>
              <a:srgbClr val="C47E8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"/>
          <p:cNvSpPr/>
          <p:nvPr/>
        </p:nvSpPr>
        <p:spPr>
          <a:xfrm>
            <a:off x="1524" y="0"/>
            <a:ext cx="12189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5"/>
          <p:cNvPicPr preferRelativeResize="0"/>
          <p:nvPr/>
        </p:nvPicPr>
        <p:blipFill rotWithShape="1">
          <a:blip r:embed="rId3">
            <a:alphaModFix/>
          </a:blip>
          <a:srcRect t="458"/>
          <a:stretch/>
        </p:blipFill>
        <p:spPr>
          <a:xfrm>
            <a:off x="-1504" y="0"/>
            <a:ext cx="12191980" cy="685671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5"/>
          <p:cNvSpPr txBox="1"/>
          <p:nvPr/>
        </p:nvSpPr>
        <p:spPr>
          <a:xfrm>
            <a:off x="1111050" y="1404825"/>
            <a:ext cx="9969900" cy="23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7200">
                <a:solidFill>
                  <a:srgbClr val="B56A6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Köszönöm a figyelmet!</a:t>
            </a:r>
            <a:endParaRPr sz="7200"/>
          </a:p>
        </p:txBody>
      </p:sp>
      <p:sp>
        <p:nvSpPr>
          <p:cNvPr id="65" name="Google Shape;65;p5"/>
          <p:cNvSpPr/>
          <p:nvPr/>
        </p:nvSpPr>
        <p:spPr>
          <a:xfrm>
            <a:off x="1961056" y="3681180"/>
            <a:ext cx="1836000" cy="1836000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rgbClr val="A567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5176475" y="3703300"/>
            <a:ext cx="1999800" cy="1836000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19050" cap="flat" cmpd="sng">
            <a:solidFill>
              <a:srgbClr val="A567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8395000" y="3709725"/>
            <a:ext cx="1836000" cy="1836000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19050" cap="flat" cmpd="sng">
            <a:solidFill>
              <a:srgbClr val="A567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</Words>
  <Application>Microsoft Office PowerPoint</Application>
  <PresentationFormat>Szélesvásznú</PresentationFormat>
  <Paragraphs>38</Paragraphs>
  <Slides>7</Slides>
  <Notes>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Baskerville Old Face</vt:lpstr>
      <vt:lpstr>Libre Baskerville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Tompos Anna</cp:lastModifiedBy>
  <cp:revision>1</cp:revision>
  <dcterms:modified xsi:type="dcterms:W3CDTF">2026-04-15T06:23:18Z</dcterms:modified>
</cp:coreProperties>
</file>