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0" r:id="rId2"/>
    <p:sldId id="256" r:id="rId3"/>
    <p:sldId id="257" r:id="rId4"/>
    <p:sldId id="258" r:id="rId5"/>
    <p:sldId id="259" r:id="rId6"/>
    <p:sldId id="274" r:id="rId7"/>
    <p:sldId id="275" r:id="rId8"/>
    <p:sldId id="267" r:id="rId9"/>
    <p:sldId id="269" r:id="rId10"/>
    <p:sldId id="262" r:id="rId11"/>
    <p:sldId id="263" r:id="rId12"/>
    <p:sldId id="261" r:id="rId13"/>
    <p:sldId id="264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CBCE"/>
    <a:srgbClr val="BC4110"/>
    <a:srgbClr val="832D0B"/>
    <a:srgbClr val="FFFFFF"/>
    <a:srgbClr val="2B220F"/>
    <a:srgbClr val="564635"/>
    <a:srgbClr val="6C58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 autoAdjust="0"/>
    <p:restoredTop sz="94660"/>
  </p:normalViewPr>
  <p:slideViewPr>
    <p:cSldViewPr snapToGrid="0">
      <p:cViewPr>
        <p:scale>
          <a:sx n="53" d="100"/>
          <a:sy n="53" d="100"/>
        </p:scale>
        <p:origin x="1776" y="4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CA170-E9F6-46A1-A623-8F62F487B110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FB0C4-4895-479A-8646-91C8B8BAC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61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FB0C4-4895-479A-8646-91C8B8BACB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82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849DA-A0D0-4742-03EE-09D72F88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E8DDC29-E151-89B6-B949-25AF3A25D0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979D1BD-3D82-E6A2-9B27-EE8AD13D13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D23E260-538B-B119-B874-F8EBDEA6FE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FB0C4-4895-479A-8646-91C8B8BACB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16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B0216-D85B-F9EB-B8EB-EE32CBFFD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D3F629E-9A9D-6EE9-E5DA-8ED3D9FAB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5143AB3B-D020-08F4-8084-77DE8B0FC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A1CA087-D212-12D4-9977-0512CB28C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FB0C4-4895-479A-8646-91C8B8BACB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62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EA5B7-AF13-8237-DFAF-F7DA98899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1BC7BA9C-14B7-0F4C-4624-E1A944E5CC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604B245-B02C-75A9-E5D2-07FA36FADD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F978542-E3DD-23BC-7CF3-8FAE22C7D9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FB0C4-4895-479A-8646-91C8B8BACB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96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5D297-B9E6-A7FE-7BD2-5BE7909C7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0108046C-16DA-9F28-DAE6-9FB780CFD2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6C16355-5BCC-36A6-0A32-F96B7D9A31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0CB1EA3-CF1A-008D-2473-0FC60C51A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FB0C4-4895-479A-8646-91C8B8BACB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964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60232-AE0C-D96C-8270-F139E0695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E8C4635-5AD2-6824-4CA3-C53CB58E78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281618F-D5E2-6DCC-B375-FEBDBEF86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F2903EF-AF25-D887-2CAD-4BE0059A6F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FB0C4-4895-479A-8646-91C8B8BACB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5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824199-8BA9-A385-EDAC-5C0C046E8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E5DA7A8-8524-3CB2-3A93-6BFC0B9B8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BB3AF6-805F-6BF1-0240-80FE3164A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D233363-CED3-D008-9560-E6A2FF3E1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C95DFF3-C961-C4D8-0590-487EB2269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2ED9A7-DF31-EAED-4D18-4C9D8A283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76C7B30-8932-CD53-B021-E22A820E2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AFE3ECC-8144-B203-F4BA-BF684D6B2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5D74FE2-8E24-53FD-7EC0-50F663E8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CE893C6-602B-04DF-84EC-D6BA9DB89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44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D9F42A7-E44B-38D1-B4E7-DBA3954939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AEAEF31-9A7E-BE8D-EBAF-9DB8C38B9B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DBAEA32-CD15-5517-D2F2-57B1C3284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878BF1B-B589-629B-9AE0-3CEBF6BB9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15D64A2-1A11-820B-44D0-A81ED4A1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5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DE0D2F-0E7A-AA3E-462A-282C4F9F0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B44222-AFED-FB3C-C3BD-591DE5923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0B7CD73-4EB1-F604-21F3-7D5CD5C8A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199A022-6781-80A0-1FB3-8164728A8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5C5B21A-F8D3-DAEB-AAFA-39034635B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30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3E81EC-5C8F-2E5D-F2E1-65B7B264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17DA48A-547A-4E9D-CB8C-B93D5D816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F0FCE25-E230-8656-6479-7C6175868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059473E-FCAF-F126-AF3F-3EF19E0E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A1D7AE7-EEF5-4448-1905-A60D3FC1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3E6D94F-F7C2-9B2B-20FE-1385FB994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8821BF-B0C5-38C9-5968-CC0ECBEF3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7675DD6-709D-E024-F563-974AF6243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F57D94C-F6D5-0CD7-36E3-3589C12FA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F9EB645-B57B-0974-C6DF-7769E76C8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D57ACF7-86B8-0F07-AA13-C18F2F3CF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2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FFDD73F-DFD9-D229-9649-F853D4DC0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36AFF5B-02E7-DB62-AB50-56EC16C9B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D0173D8-923C-8284-A1CD-7CF5E5B0A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E0C46D4-440C-CCD1-98CA-D6BDC8CE8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3560989-7E89-9204-2C26-D728C3D3A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6AA0A42-C672-9B96-A938-EBF31DB56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F86FA65-C652-2372-C63E-831B4FE1A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0158C7E-8993-CB4B-A93E-E23BB0E9F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2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ABC8C8-86AD-71D5-8193-9463862EB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A20A0CD-BC57-7600-46DD-A139E3743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06EBF79-A615-40DC-D729-168809BE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D5CABA0-E846-6503-0538-C20DA0DE7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6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BF45285-E85C-3D56-066E-F577B997F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A852E75-D8FE-6E34-5A22-2C6209C9D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F51FB95-9261-4D38-EB5F-B88D0E0C7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97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4F6114-9A26-6DCE-2364-1D520F7FE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76135E8-19F0-18DF-8F7F-7C47DC617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2830A0D-8261-721E-CA89-70C5313EB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6DAE795-C8E5-349D-5F54-E913C354F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298CC6D-1A81-D214-7388-CD933FD42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ABED33A-0AD9-B683-7636-D640F7D42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9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E448E7-08E3-81AF-7E56-3284B7A03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6BE0AD97-38C7-CAF8-7A07-3116392685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9F0DD7-1737-E7F1-AE38-759C12D6C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0119C02-2B10-240F-D6DD-552A7334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CB9DFD2-5045-3D9A-7987-37D13ADD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A34C1DE-A583-FB2C-14C7-D28C4426A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9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CA7732C-32FB-9CD5-A633-64435249D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A2314BC-8560-BB9B-6DF4-09BC00FE7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14A4A4C-2510-4404-AD8B-397793884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55E624-C008-4BE9-B061-43A19B26AA85}" type="datetimeFigureOut">
              <a:rPr lang="en-US" smtClean="0"/>
              <a:t>2026-04-10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FB7EC96-3BBE-45DF-8AC3-092C10D7C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4E671B8-A731-3888-7AB1-60413D3383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11E17-9FC5-4E19-A291-1C94C27EAC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3D247E68-DC87-B423-F781-03CC41783D8C}"/>
              </a:ext>
            </a:extLst>
          </p:cNvPr>
          <p:cNvSpPr/>
          <p:nvPr userDrawn="1"/>
        </p:nvSpPr>
        <p:spPr>
          <a:xfrm>
            <a:off x="-446049" y="-334537"/>
            <a:ext cx="13336859" cy="751592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98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8.pn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8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843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2D4285BF-6F5B-4EE0-75DE-E661FE891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0304" y="986117"/>
            <a:ext cx="12765739" cy="9798756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34E31016-9AB6-B322-619E-F29ECB7D5E83}"/>
              </a:ext>
            </a:extLst>
          </p:cNvPr>
          <p:cNvSpPr txBox="1"/>
          <p:nvPr/>
        </p:nvSpPr>
        <p:spPr>
          <a:xfrm>
            <a:off x="215152" y="322729"/>
            <a:ext cx="8068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Traianusnak (bal oldalt) az ellenséges katonák levágott fejeit mutatja be 2 római segédkatona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57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DD2C4-CD78-63CC-7B68-5D766BD6B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B7ECC53C-8AC6-75DB-4849-70783F51A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0306" y="950258"/>
            <a:ext cx="13321554" cy="7368989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7E888CCE-CB30-7239-A23C-F91DDCC4D77B}"/>
              </a:ext>
            </a:extLst>
          </p:cNvPr>
          <p:cNvSpPr txBox="1"/>
          <p:nvPr/>
        </p:nvSpPr>
        <p:spPr>
          <a:xfrm>
            <a:off x="215152" y="322729"/>
            <a:ext cx="8695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Római katonák zsákmány rakodása, </a:t>
            </a:r>
            <a:r>
              <a:rPr lang="hu-HU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Decebalus</a:t>
            </a:r>
            <a:r>
              <a:rPr lang="hu-HU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halála után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Ripped paper effect torn paper effect - oplfb">
            <a:extLst>
              <a:ext uri="{FF2B5EF4-FFF2-40B4-BE49-F238E27FC236}">
                <a16:creationId xmlns:a16="http://schemas.microsoft.com/office/drawing/2014/main" id="{BB00E4DB-97E0-AFEF-E742-6992B77AC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304" y="10499081"/>
            <a:ext cx="13763552" cy="1197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Trajan's Column, Italy | Obelisk Art History">
            <a:extLst>
              <a:ext uri="{FF2B5EF4-FFF2-40B4-BE49-F238E27FC236}">
                <a16:creationId xmlns:a16="http://schemas.microsoft.com/office/drawing/2014/main" id="{017CC4CE-ADD6-8BD7-D97A-8E7FB191B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306" y="11234057"/>
            <a:ext cx="3608477" cy="220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758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lank Newspaper Texture Stock Photos, Pictures &amp; Royalty-Free Images ...">
            <a:extLst>
              <a:ext uri="{FF2B5EF4-FFF2-40B4-BE49-F238E27FC236}">
                <a16:creationId xmlns:a16="http://schemas.microsoft.com/office/drawing/2014/main" id="{AF4A8695-0407-5AC6-5764-C839D713F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945" y="9476509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Ripped paper effect torn paper effect - oplfb">
            <a:extLst>
              <a:ext uri="{FF2B5EF4-FFF2-40B4-BE49-F238E27FC236}">
                <a16:creationId xmlns:a16="http://schemas.microsoft.com/office/drawing/2014/main" id="{3E7AD9B9-0FA1-9A2A-38F3-55816AA1E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6876" y="-3847413"/>
            <a:ext cx="13763552" cy="1197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Trajan's Column, Italy | Obelisk Art History">
            <a:extLst>
              <a:ext uri="{FF2B5EF4-FFF2-40B4-BE49-F238E27FC236}">
                <a16:creationId xmlns:a16="http://schemas.microsoft.com/office/drawing/2014/main" id="{0F83D1F8-077A-C7EE-CBE3-A0EAA655B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3608477" cy="220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0E3A3090-AF05-9432-EA9C-CE8EA01FF6A5}"/>
              </a:ext>
            </a:extLst>
          </p:cNvPr>
          <p:cNvSpPr txBox="1"/>
          <p:nvPr/>
        </p:nvSpPr>
        <p:spPr>
          <a:xfrm>
            <a:off x="4143179" y="2625235"/>
            <a:ext cx="5799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latin typeface="Impact" panose="020B0806030902050204" pitchFamily="34" charset="0"/>
                <a:cs typeface="Times New Roman" panose="02020603050405020304" pitchFamily="18" charset="0"/>
              </a:rPr>
              <a:t>TRAIANUS OSZLOPA: PROPAGANDA VAGY VALÓSÁG?</a:t>
            </a:r>
            <a:endParaRPr lang="en-US" sz="3600" dirty="0"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0AA7B807-91DD-9FB6-8A67-2602A917C2C7}"/>
              </a:ext>
            </a:extLst>
          </p:cNvPr>
          <p:cNvSpPr txBox="1"/>
          <p:nvPr/>
        </p:nvSpPr>
        <p:spPr>
          <a:xfrm>
            <a:off x="4143178" y="3993969"/>
            <a:ext cx="79923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történészek vitatkoznak: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Hagyományos nézet: hiteles történelmi beszámoló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Kritikus nézet: propaganda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9137AEAA-5F08-FCE2-5CCD-A90B2858E49F}"/>
              </a:ext>
            </a:extLst>
          </p:cNvPr>
          <p:cNvGrpSpPr/>
          <p:nvPr/>
        </p:nvGrpSpPr>
        <p:grpSpPr>
          <a:xfrm>
            <a:off x="4143177" y="8624315"/>
            <a:ext cx="7992397" cy="3347793"/>
            <a:chOff x="3994325" y="1326591"/>
            <a:chExt cx="7992397" cy="3347793"/>
          </a:xfrm>
        </p:grpSpPr>
        <p:sp>
          <p:nvSpPr>
            <p:cNvPr id="10" name="Szövegdoboz 9">
              <a:extLst>
                <a:ext uri="{FF2B5EF4-FFF2-40B4-BE49-F238E27FC236}">
                  <a16:creationId xmlns:a16="http://schemas.microsoft.com/office/drawing/2014/main" id="{20CBFF08-B5AD-4124-5632-18F2571E2363}"/>
                </a:ext>
              </a:extLst>
            </p:cNvPr>
            <p:cNvSpPr txBox="1"/>
            <p:nvPr/>
          </p:nvSpPr>
          <p:spPr>
            <a:xfrm>
              <a:off x="3994325" y="1326591"/>
              <a:ext cx="57993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3600" dirty="0">
                  <a:latin typeface="Impact" panose="020B0806030902050204" pitchFamily="34" charset="0"/>
                  <a:cs typeface="Times New Roman" panose="02020603050405020304" pitchFamily="18" charset="0"/>
                </a:rPr>
                <a:t>DE MIÉRT LENNE PROPAGANDA?</a:t>
              </a:r>
              <a:endParaRPr lang="en-US" sz="3600" dirty="0">
                <a:latin typeface="Impact" panose="020B080603090205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64599DFD-BB59-30A2-A192-F36969E048DC}"/>
                </a:ext>
              </a:extLst>
            </p:cNvPr>
            <p:cNvSpPr txBox="1"/>
            <p:nvPr/>
          </p:nvSpPr>
          <p:spPr>
            <a:xfrm>
              <a:off x="3994325" y="2366060"/>
              <a:ext cx="799239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>
                <a:buFont typeface="+mj-lt"/>
                <a:buAutoNum type="romanUcPeriod"/>
              </a:pP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császár idealizálása: 58 alkalommal jelenik meg, mint tökéletes uralkodó</a:t>
              </a:r>
            </a:p>
            <a:p>
              <a:pPr marL="514350" indent="-514350">
                <a:buFont typeface="+mj-lt"/>
                <a:buAutoNum type="romanUcPeriod"/>
              </a:pP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Valóság szépítése: </a:t>
              </a:r>
              <a:r>
                <a:rPr lang="en-US" sz="2400" dirty="0"/>
                <a:t>∅</a:t>
              </a:r>
              <a:r>
                <a:rPr lang="hu-HU" sz="2400" dirty="0"/>
                <a:t> </a:t>
              </a: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halott római katona, </a:t>
              </a:r>
              <a:r>
                <a:rPr lang="en-US" sz="2400" dirty="0"/>
                <a:t>∅</a:t>
              </a:r>
              <a:r>
                <a:rPr lang="hu-HU" sz="2400" dirty="0"/>
                <a:t> </a:t>
              </a: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vereség</a:t>
              </a:r>
            </a:p>
            <a:p>
              <a:pPr marL="514350" indent="-514350">
                <a:buFont typeface="+mj-lt"/>
                <a:buAutoNum type="romanUcPeriod"/>
              </a:pP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Róma, mint civilizáló hatalom</a:t>
              </a:r>
            </a:p>
            <a:p>
              <a:pPr marL="514350" indent="-514350">
                <a:buFont typeface="+mj-lt"/>
                <a:buAutoNum type="romanUcPeriod"/>
              </a:pP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dák nép barbár</a:t>
              </a:r>
            </a:p>
            <a:p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9222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5EB7C-1611-F740-8DD9-DD7735185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Ripped paper effect torn paper effect - oplfb">
            <a:extLst>
              <a:ext uri="{FF2B5EF4-FFF2-40B4-BE49-F238E27FC236}">
                <a16:creationId xmlns:a16="http://schemas.microsoft.com/office/drawing/2014/main" id="{E64EA6DC-2EEA-F3CA-8865-CBAF784BA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749316" y="3958478"/>
            <a:ext cx="13763552" cy="752125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Ripped paper effect torn paper effect - oplfb">
            <a:extLst>
              <a:ext uri="{FF2B5EF4-FFF2-40B4-BE49-F238E27FC236}">
                <a16:creationId xmlns:a16="http://schemas.microsoft.com/office/drawing/2014/main" id="{986C199A-B385-1F48-79F2-D0642F273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776" y="-15612918"/>
            <a:ext cx="13763552" cy="2293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C250B4EF-791F-713D-7070-C945D97DFBBC}"/>
              </a:ext>
            </a:extLst>
          </p:cNvPr>
          <p:cNvSpPr txBox="1"/>
          <p:nvPr/>
        </p:nvSpPr>
        <p:spPr>
          <a:xfrm>
            <a:off x="3994325" y="-3682944"/>
            <a:ext cx="5799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dirty="0">
                <a:latin typeface="Impact" panose="020B0806030902050204" pitchFamily="34" charset="0"/>
                <a:cs typeface="Times New Roman" panose="02020603050405020304" pitchFamily="18" charset="0"/>
              </a:rPr>
              <a:t>TRAIANUS OSZLOPA: PROPAGANDA VAGY VALÓSÁG?</a:t>
            </a:r>
            <a:endParaRPr lang="en-US" sz="3600" dirty="0"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48D24901-B7C3-098E-7FD3-790F1B252EB5}"/>
              </a:ext>
            </a:extLst>
          </p:cNvPr>
          <p:cNvSpPr txBox="1"/>
          <p:nvPr/>
        </p:nvSpPr>
        <p:spPr>
          <a:xfrm>
            <a:off x="3994325" y="-2238857"/>
            <a:ext cx="79923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történészek vitatkoznak: 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Hagyományos nézet: hiteles történelmi beszámoló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Kritikus nézet: propaganda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465A89E2-7F7D-3682-4B16-0477A5FE5451}"/>
              </a:ext>
            </a:extLst>
          </p:cNvPr>
          <p:cNvGrpSpPr/>
          <p:nvPr/>
        </p:nvGrpSpPr>
        <p:grpSpPr>
          <a:xfrm>
            <a:off x="3994325" y="1326591"/>
            <a:ext cx="7992397" cy="3347793"/>
            <a:chOff x="3994325" y="1326591"/>
            <a:chExt cx="7992397" cy="3347793"/>
          </a:xfrm>
        </p:grpSpPr>
        <p:sp>
          <p:nvSpPr>
            <p:cNvPr id="2" name="Szövegdoboz 1">
              <a:extLst>
                <a:ext uri="{FF2B5EF4-FFF2-40B4-BE49-F238E27FC236}">
                  <a16:creationId xmlns:a16="http://schemas.microsoft.com/office/drawing/2014/main" id="{A93F2A02-23B0-5E70-05A9-5C2827F6D863}"/>
                </a:ext>
              </a:extLst>
            </p:cNvPr>
            <p:cNvSpPr txBox="1"/>
            <p:nvPr/>
          </p:nvSpPr>
          <p:spPr>
            <a:xfrm>
              <a:off x="3994325" y="1326591"/>
              <a:ext cx="57993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3600" dirty="0">
                  <a:latin typeface="Impact" panose="020B0806030902050204" pitchFamily="34" charset="0"/>
                  <a:cs typeface="Times New Roman" panose="02020603050405020304" pitchFamily="18" charset="0"/>
                </a:rPr>
                <a:t>DE MIÉRT LENNE PROPAGANDA?</a:t>
              </a:r>
              <a:endParaRPr lang="en-US" sz="3600" dirty="0">
                <a:latin typeface="Impact" panose="020B080603090205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Szövegdoboz 2">
              <a:extLst>
                <a:ext uri="{FF2B5EF4-FFF2-40B4-BE49-F238E27FC236}">
                  <a16:creationId xmlns:a16="http://schemas.microsoft.com/office/drawing/2014/main" id="{7ACC7BDD-D92F-3F7D-A27C-38FDB2F145FD}"/>
                </a:ext>
              </a:extLst>
            </p:cNvPr>
            <p:cNvSpPr txBox="1"/>
            <p:nvPr/>
          </p:nvSpPr>
          <p:spPr>
            <a:xfrm>
              <a:off x="3994325" y="2366060"/>
              <a:ext cx="7992397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>
                <a:buFont typeface="+mj-lt"/>
                <a:buAutoNum type="romanUcPeriod"/>
              </a:pP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császár idealizálása: 58 alkalommal jelenik meg, mint tökéletes uralkodó</a:t>
              </a:r>
            </a:p>
            <a:p>
              <a:pPr marL="514350" indent="-514350">
                <a:buFont typeface="+mj-lt"/>
                <a:buAutoNum type="romanUcPeriod"/>
              </a:pP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Valóság szépítése: </a:t>
              </a:r>
              <a:r>
                <a:rPr lang="en-US" sz="2400" dirty="0"/>
                <a:t>∅</a:t>
              </a:r>
              <a:r>
                <a:rPr lang="hu-HU" sz="2400" dirty="0"/>
                <a:t> </a:t>
              </a: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halott római katona, </a:t>
              </a:r>
              <a:r>
                <a:rPr lang="en-US" sz="2400" dirty="0"/>
                <a:t>∅</a:t>
              </a:r>
              <a:r>
                <a:rPr lang="hu-HU" sz="2400" dirty="0"/>
                <a:t> </a:t>
              </a: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vereség</a:t>
              </a:r>
            </a:p>
            <a:p>
              <a:pPr marL="514350" indent="-514350">
                <a:buFont typeface="+mj-lt"/>
                <a:buAutoNum type="romanUcPeriod"/>
              </a:pP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Róma, mint civilizáló hatalom</a:t>
              </a:r>
            </a:p>
            <a:p>
              <a:pPr marL="514350" indent="-514350">
                <a:buFont typeface="+mj-lt"/>
                <a:buAutoNum type="romanUcPeriod"/>
              </a:pPr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dák nép barbár</a:t>
              </a:r>
            </a:p>
            <a:p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132" name="Picture 12" descr="Trajan's Column, Italy | Obelisk Art History">
            <a:extLst>
              <a:ext uri="{FF2B5EF4-FFF2-40B4-BE49-F238E27FC236}">
                <a16:creationId xmlns:a16="http://schemas.microsoft.com/office/drawing/2014/main" id="{0C679B2A-04FC-CEE1-02FB-CE0454B58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91856"/>
            <a:ext cx="3608477" cy="220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aesar's Revenge: Dacian Falx - 3D model by MattMakesSwords ...">
            <a:extLst>
              <a:ext uri="{FF2B5EF4-FFF2-40B4-BE49-F238E27FC236}">
                <a16:creationId xmlns:a16="http://schemas.microsoft.com/office/drawing/2014/main" id="{A9D5C569-8746-60D7-CBB6-3A83A1E9C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95999" y="8190405"/>
            <a:ext cx="5382987" cy="302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282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89144-432D-98C6-5E4B-16AC61AA5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2FD1A206-A700-648C-0979-D3ED88A510EC}"/>
              </a:ext>
            </a:extLst>
          </p:cNvPr>
          <p:cNvGrpSpPr/>
          <p:nvPr/>
        </p:nvGrpSpPr>
        <p:grpSpPr>
          <a:xfrm>
            <a:off x="-812932" y="-24452117"/>
            <a:ext cx="13790708" cy="32924964"/>
            <a:chOff x="-803627" y="-15612918"/>
            <a:chExt cx="13790708" cy="33004479"/>
          </a:xfrm>
        </p:grpSpPr>
        <p:pic>
          <p:nvPicPr>
            <p:cNvPr id="4" name="Picture 10" descr="Ripped paper effect torn paper effect - oplfb">
              <a:extLst>
                <a:ext uri="{FF2B5EF4-FFF2-40B4-BE49-F238E27FC236}">
                  <a16:creationId xmlns:a16="http://schemas.microsoft.com/office/drawing/2014/main" id="{30FC79E3-EA4C-4290-E2A0-0E2236503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-776471" y="3520222"/>
              <a:ext cx="13763552" cy="13871339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 descr="Ripped paper effect torn paper effect - oplfb">
              <a:extLst>
                <a:ext uri="{FF2B5EF4-FFF2-40B4-BE49-F238E27FC236}">
                  <a16:creationId xmlns:a16="http://schemas.microsoft.com/office/drawing/2014/main" id="{199213B3-8169-AE63-820A-910728168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03627" y="-15612918"/>
              <a:ext cx="13763552" cy="22938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Szövegdoboz 6">
              <a:extLst>
                <a:ext uri="{FF2B5EF4-FFF2-40B4-BE49-F238E27FC236}">
                  <a16:creationId xmlns:a16="http://schemas.microsoft.com/office/drawing/2014/main" id="{AD172F38-D246-6BAE-C7C4-5FFB21A140F0}"/>
                </a:ext>
              </a:extLst>
            </p:cNvPr>
            <p:cNvSpPr txBox="1"/>
            <p:nvPr/>
          </p:nvSpPr>
          <p:spPr>
            <a:xfrm>
              <a:off x="3994325" y="-3682944"/>
              <a:ext cx="57993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3600" dirty="0">
                  <a:latin typeface="Impact" panose="020B0806030902050204" pitchFamily="34" charset="0"/>
                  <a:cs typeface="Times New Roman" panose="02020603050405020304" pitchFamily="18" charset="0"/>
                </a:rPr>
                <a:t>TRAIANUS OSZLOPA: PROPAGANDA VAGY VALÓSÁG?</a:t>
              </a:r>
              <a:endParaRPr lang="en-US" sz="3600" dirty="0">
                <a:latin typeface="Impact" panose="020B080603090205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4DE80ED5-F511-5AA4-96F1-F0D949C66494}"/>
                </a:ext>
              </a:extLst>
            </p:cNvPr>
            <p:cNvSpPr txBox="1"/>
            <p:nvPr/>
          </p:nvSpPr>
          <p:spPr>
            <a:xfrm>
              <a:off x="3994325" y="-2238857"/>
              <a:ext cx="79923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történészek vitatkoznak: </a:t>
              </a:r>
            </a:p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Hagyományos nézet: hiteles történelmi beszámoló</a:t>
              </a:r>
            </a:p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Kritikus nézet: propaganda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Csoportba foglalás 4">
              <a:extLst>
                <a:ext uri="{FF2B5EF4-FFF2-40B4-BE49-F238E27FC236}">
                  <a16:creationId xmlns:a16="http://schemas.microsoft.com/office/drawing/2014/main" id="{FEE8CC2C-D8E9-58D5-2D21-A822C30F30C4}"/>
                </a:ext>
              </a:extLst>
            </p:cNvPr>
            <p:cNvGrpSpPr/>
            <p:nvPr/>
          </p:nvGrpSpPr>
          <p:grpSpPr>
            <a:xfrm>
              <a:off x="758923" y="1326591"/>
              <a:ext cx="11227799" cy="9634275"/>
              <a:chOff x="758923" y="1326591"/>
              <a:chExt cx="11227799" cy="9634275"/>
            </a:xfrm>
          </p:grpSpPr>
          <p:sp>
            <p:nvSpPr>
              <p:cNvPr id="2" name="Szövegdoboz 1">
                <a:extLst>
                  <a:ext uri="{FF2B5EF4-FFF2-40B4-BE49-F238E27FC236}">
                    <a16:creationId xmlns:a16="http://schemas.microsoft.com/office/drawing/2014/main" id="{D9ADBF22-EBBF-4965-E5D7-2A1055674965}"/>
                  </a:ext>
                </a:extLst>
              </p:cNvPr>
              <p:cNvSpPr txBox="1"/>
              <p:nvPr/>
            </p:nvSpPr>
            <p:spPr>
              <a:xfrm>
                <a:off x="3994325" y="1326591"/>
                <a:ext cx="579939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3600" dirty="0">
                    <a:latin typeface="Impact" panose="020B0806030902050204" pitchFamily="34" charset="0"/>
                    <a:cs typeface="Times New Roman" panose="02020603050405020304" pitchFamily="18" charset="0"/>
                  </a:rPr>
                  <a:t>DE MIÉRT LENNE PROPAGANDA?</a:t>
                </a:r>
                <a:endParaRPr lang="en-US" sz="3600" dirty="0">
                  <a:latin typeface="Impact" panose="020B080603090205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" name="Szövegdoboz 2">
                <a:extLst>
                  <a:ext uri="{FF2B5EF4-FFF2-40B4-BE49-F238E27FC236}">
                    <a16:creationId xmlns:a16="http://schemas.microsoft.com/office/drawing/2014/main" id="{8FC8745B-EFE6-D158-4175-D3CF1A1AFA77}"/>
                  </a:ext>
                </a:extLst>
              </p:cNvPr>
              <p:cNvSpPr txBox="1"/>
              <p:nvPr/>
            </p:nvSpPr>
            <p:spPr>
              <a:xfrm>
                <a:off x="3994325" y="2366060"/>
                <a:ext cx="799239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romanUcPeriod"/>
                </a:pPr>
                <a:r>
                  <a:rPr lang="hu-H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császár idealizálása: 58 alkalommal jelenik meg, mint tökéletes uralkodó</a:t>
                </a:r>
              </a:p>
              <a:p>
                <a:pPr marL="514350" indent="-514350">
                  <a:buFont typeface="+mj-lt"/>
                  <a:buAutoNum type="romanUcPeriod"/>
                </a:pPr>
                <a:r>
                  <a:rPr lang="hu-H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Valóság szépítése: </a:t>
                </a:r>
                <a:r>
                  <a:rPr lang="en-US" sz="2400" dirty="0"/>
                  <a:t>∅</a:t>
                </a:r>
                <a:r>
                  <a:rPr lang="hu-HU" sz="2400" dirty="0"/>
                  <a:t> </a:t>
                </a:r>
                <a:r>
                  <a:rPr lang="hu-H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halott római katona, </a:t>
                </a:r>
                <a:r>
                  <a:rPr lang="en-US" sz="2400" dirty="0"/>
                  <a:t>∅</a:t>
                </a:r>
                <a:r>
                  <a:rPr lang="hu-HU" sz="2400" dirty="0"/>
                  <a:t> </a:t>
                </a:r>
                <a:r>
                  <a:rPr lang="hu-H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vereség</a:t>
                </a:r>
              </a:p>
              <a:p>
                <a:pPr marL="514350" indent="-514350">
                  <a:buFont typeface="+mj-lt"/>
                  <a:buAutoNum type="romanUcPeriod"/>
                </a:pPr>
                <a:r>
                  <a:rPr lang="hu-H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Róma, mint civilizáló hatalom</a:t>
                </a:r>
              </a:p>
              <a:p>
                <a:pPr marL="514350" indent="-514350">
                  <a:buFont typeface="+mj-lt"/>
                  <a:buAutoNum type="romanUcPeriod"/>
                </a:pPr>
                <a:r>
                  <a:rPr lang="hu-H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dák nép barbár</a:t>
                </a:r>
              </a:p>
              <a:p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BD3FB4CD-4289-B999-9196-0516EBB3E505}"/>
                  </a:ext>
                </a:extLst>
              </p:cNvPr>
              <p:cNvSpPr txBox="1"/>
              <p:nvPr/>
            </p:nvSpPr>
            <p:spPr>
              <a:xfrm>
                <a:off x="758923" y="9757638"/>
                <a:ext cx="5584195" cy="1203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3600" dirty="0">
                    <a:latin typeface="Impact" panose="020B0806030902050204" pitchFamily="34" charset="0"/>
                    <a:cs typeface="Times New Roman" panose="02020603050405020304" pitchFamily="18" charset="0"/>
                  </a:rPr>
                  <a:t>A DÁKOK NEM VOLTAK BARBÁROK</a:t>
                </a:r>
                <a:endParaRPr lang="en-US" sz="3600" dirty="0">
                  <a:latin typeface="Impact" panose="020B080603090205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5132" name="Picture 12" descr="Trajan's Column, Italy | Obelisk Art History">
              <a:extLst>
                <a:ext uri="{FF2B5EF4-FFF2-40B4-BE49-F238E27FC236}">
                  <a16:creationId xmlns:a16="http://schemas.microsoft.com/office/drawing/2014/main" id="{7EA4405C-E188-D1F3-C2A5-7FE1C50DE4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4691856"/>
              <a:ext cx="3608477" cy="22017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Caesar's Revenge: Dacian Falx - 3D model by MattMakesSwords ...">
            <a:extLst>
              <a:ext uri="{FF2B5EF4-FFF2-40B4-BE49-F238E27FC236}">
                <a16:creationId xmlns:a16="http://schemas.microsoft.com/office/drawing/2014/main" id="{3808B45C-01FE-401D-4437-C1DB6C126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594430" y="2588557"/>
            <a:ext cx="5382987" cy="3027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F7750652-4381-CA33-EC49-3EC462B6C94A}"/>
              </a:ext>
            </a:extLst>
          </p:cNvPr>
          <p:cNvSpPr txBox="1"/>
          <p:nvPr/>
        </p:nvSpPr>
        <p:spPr>
          <a:xfrm>
            <a:off x="749618" y="3635049"/>
            <a:ext cx="7992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hu-H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Fejlett fémművesség</a:t>
            </a:r>
          </a:p>
          <a:p>
            <a:pPr marL="514350" indent="-514350">
              <a:buFont typeface="+mj-lt"/>
              <a:buAutoNum type="romanUcPeriod"/>
            </a:pPr>
            <a:r>
              <a:rPr lang="hu-H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Saját vallás + központok és templomok</a:t>
            </a:r>
          </a:p>
          <a:p>
            <a:pPr marL="514350" indent="-514350">
              <a:buFont typeface="+mj-lt"/>
              <a:buAutoNum type="romanUcPeriod"/>
            </a:pPr>
            <a:r>
              <a:rPr lang="hu-H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Jól szervezett települések</a:t>
            </a:r>
          </a:p>
          <a:p>
            <a:pPr marL="514350" indent="-514350">
              <a:buFont typeface="+mj-lt"/>
              <a:buAutoNum type="romanUcPeriod"/>
            </a:pPr>
            <a:r>
              <a:rPr lang="hu-H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Görög-római technikák ismerete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081D0DF-BE5D-31EA-214E-EF43D1229676}"/>
              </a:ext>
            </a:extLst>
          </p:cNvPr>
          <p:cNvSpPr txBox="1"/>
          <p:nvPr/>
        </p:nvSpPr>
        <p:spPr>
          <a:xfrm>
            <a:off x="10014155" y="5204709"/>
            <a:ext cx="142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 FALX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42637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D629397B-A84D-3393-76D9-7001F1B10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467035" y="-398206"/>
            <a:ext cx="13401370" cy="9158748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BF15FB9F-5C10-7985-A628-CCCD91617384}"/>
              </a:ext>
            </a:extLst>
          </p:cNvPr>
          <p:cNvSpPr txBox="1"/>
          <p:nvPr/>
        </p:nvSpPr>
        <p:spPr>
          <a:xfrm>
            <a:off x="2871018" y="221226"/>
            <a:ext cx="6851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SARMIZEGETUSA SZENT TERÜLETE</a:t>
            </a:r>
            <a:endParaRPr lang="en-US" sz="4000" dirty="0">
              <a:solidFill>
                <a:schemeClr val="bg1">
                  <a:lumMod val="85000"/>
                </a:schemeClr>
              </a:solidFill>
              <a:latin typeface="Impact" panose="020B0806030902050204" pitchFamily="34" charset="0"/>
            </a:endParaRPr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E90D9461-09CF-B307-B875-4A1B48EE0DD7}"/>
              </a:ext>
            </a:extLst>
          </p:cNvPr>
          <p:cNvGrpSpPr/>
          <p:nvPr/>
        </p:nvGrpSpPr>
        <p:grpSpPr>
          <a:xfrm>
            <a:off x="11669281" y="-8527656"/>
            <a:ext cx="14107335" cy="7935376"/>
            <a:chOff x="-795435" y="-538688"/>
            <a:chExt cx="14107335" cy="7935376"/>
          </a:xfrm>
        </p:grpSpPr>
        <p:pic>
          <p:nvPicPr>
            <p:cNvPr id="9" name="Picture 2" descr="Blank Newspaper Texture Stock Photos, Pictures &amp; Royalty-Free Images ...">
              <a:extLst>
                <a:ext uri="{FF2B5EF4-FFF2-40B4-BE49-F238E27FC236}">
                  <a16:creationId xmlns:a16="http://schemas.microsoft.com/office/drawing/2014/main" id="{6D721A9F-55B9-5860-3B45-B31A09656C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95435" y="-538688"/>
              <a:ext cx="14107335" cy="7935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Stylish Ripped Torn Paper Transparent, Ripped Paper, Transparent, Torn ...">
              <a:extLst>
                <a:ext uri="{FF2B5EF4-FFF2-40B4-BE49-F238E27FC236}">
                  <a16:creationId xmlns:a16="http://schemas.microsoft.com/office/drawing/2014/main" id="{24BB31B5-58E6-2EB7-97C8-6CAD77D77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2771226" y="229694"/>
              <a:ext cx="6150077" cy="333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FE54D36F-AC5B-A21D-C28C-5A34E7627FCE}"/>
                </a:ext>
              </a:extLst>
            </p:cNvPr>
            <p:cNvSpPr txBox="1"/>
            <p:nvPr/>
          </p:nvSpPr>
          <p:spPr>
            <a:xfrm>
              <a:off x="740369" y="0"/>
              <a:ext cx="10589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600" b="1" dirty="0">
                  <a:latin typeface="Palace Script MT" panose="030303020206070C0B05" pitchFamily="66" charset="0"/>
                </a:rPr>
                <a:t>Dacian News</a:t>
              </a:r>
              <a:endParaRPr lang="en-US" sz="3600" b="1" dirty="0">
                <a:latin typeface="Palace Script MT" panose="030303020206070C0B05" pitchFamily="66" charset="0"/>
              </a:endParaRPr>
            </a:p>
          </p:txBody>
        </p:sp>
        <p:cxnSp>
          <p:nvCxnSpPr>
            <p:cNvPr id="12" name="Egyenes összekötő 11">
              <a:extLst>
                <a:ext uri="{FF2B5EF4-FFF2-40B4-BE49-F238E27FC236}">
                  <a16:creationId xmlns:a16="http://schemas.microsoft.com/office/drawing/2014/main" id="{C509E1D6-06B6-E3F7-6DF1-D3D34B7B70FE}"/>
                </a:ext>
              </a:extLst>
            </p:cNvPr>
            <p:cNvCxnSpPr>
              <a:cxnSpLocks/>
            </p:cNvCxnSpPr>
            <p:nvPr/>
          </p:nvCxnSpPr>
          <p:spPr>
            <a:xfrm>
              <a:off x="91440" y="641135"/>
              <a:ext cx="11887200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 descr="Stylish Ripped Torn Paper Transparent, Ripped Paper, Transparent, Torn ...">
              <a:extLst>
                <a:ext uri="{FF2B5EF4-FFF2-40B4-BE49-F238E27FC236}">
                  <a16:creationId xmlns:a16="http://schemas.microsoft.com/office/drawing/2014/main" id="{2E1265CD-81E1-B040-DB49-342A0ED45E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 rot="10800000">
              <a:off x="2959999" y="1820959"/>
              <a:ext cx="6460774" cy="333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Szövegdoboz 13">
              <a:extLst>
                <a:ext uri="{FF2B5EF4-FFF2-40B4-BE49-F238E27FC236}">
                  <a16:creationId xmlns:a16="http://schemas.microsoft.com/office/drawing/2014/main" id="{01D766BA-8A97-F97F-7F98-5C8137194CFB}"/>
                </a:ext>
              </a:extLst>
            </p:cNvPr>
            <p:cNvSpPr txBox="1"/>
            <p:nvPr/>
          </p:nvSpPr>
          <p:spPr>
            <a:xfrm>
              <a:off x="3622446" y="3143731"/>
              <a:ext cx="51358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4000" dirty="0">
                  <a:latin typeface="Impact" panose="020B0806030902050204" pitchFamily="34" charset="0"/>
                </a:rPr>
                <a:t>HÁBORÚK ÉS AZOK OKAI</a:t>
              </a:r>
              <a:endParaRPr lang="en-US" sz="4000" dirty="0">
                <a:latin typeface="Impact" panose="020B0806030902050204" pitchFamily="34" charset="0"/>
              </a:endParaRPr>
            </a:p>
          </p:txBody>
        </p:sp>
        <p:sp>
          <p:nvSpPr>
            <p:cNvPr id="15" name="Szövegdoboz 14">
              <a:extLst>
                <a:ext uri="{FF2B5EF4-FFF2-40B4-BE49-F238E27FC236}">
                  <a16:creationId xmlns:a16="http://schemas.microsoft.com/office/drawing/2014/main" id="{511E0983-02DC-4016-FB9B-0CB23A3D7904}"/>
                </a:ext>
              </a:extLst>
            </p:cNvPr>
            <p:cNvSpPr txBox="1"/>
            <p:nvPr/>
          </p:nvSpPr>
          <p:spPr>
            <a:xfrm>
              <a:off x="3318394" y="1541088"/>
              <a:ext cx="51358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4000" dirty="0">
                  <a:latin typeface="Impact" panose="020B0806030902050204" pitchFamily="34" charset="0"/>
                </a:rPr>
                <a:t>BUREBISTA EGYESÍT</a:t>
              </a:r>
              <a:endParaRPr lang="en-US" sz="4000" dirty="0">
                <a:latin typeface="Impact" panose="020B0806030902050204" pitchFamily="34" charset="0"/>
              </a:endParaRPr>
            </a:p>
          </p:txBody>
        </p:sp>
        <p:pic>
          <p:nvPicPr>
            <p:cNvPr id="16" name="Picture 2" descr="Stylish Ripped Torn Paper Transparent, Ripped Paper, Transparent, Torn ...">
              <a:extLst>
                <a:ext uri="{FF2B5EF4-FFF2-40B4-BE49-F238E27FC236}">
                  <a16:creationId xmlns:a16="http://schemas.microsoft.com/office/drawing/2014/main" id="{AE2DF416-E303-6AC4-E6E5-EC5F7F348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3129251" y="3405310"/>
              <a:ext cx="5387825" cy="333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Szövegdoboz 16">
              <a:extLst>
                <a:ext uri="{FF2B5EF4-FFF2-40B4-BE49-F238E27FC236}">
                  <a16:creationId xmlns:a16="http://schemas.microsoft.com/office/drawing/2014/main" id="{4357DD50-D7E9-C971-3382-B266EC7B1D62}"/>
                </a:ext>
              </a:extLst>
            </p:cNvPr>
            <p:cNvSpPr txBox="1"/>
            <p:nvPr/>
          </p:nvSpPr>
          <p:spPr>
            <a:xfrm>
              <a:off x="3285830" y="4723617"/>
              <a:ext cx="51358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4000" dirty="0">
                  <a:latin typeface="Impact" panose="020B0806030902050204" pitchFamily="34" charset="0"/>
                </a:rPr>
                <a:t>A VALÓDI DACIA</a:t>
              </a:r>
              <a:endParaRPr lang="en-US" sz="4000" dirty="0"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362568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BE807-2ADB-AEEF-005F-33D759EB9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zövegdoboz 14">
            <a:extLst>
              <a:ext uri="{FF2B5EF4-FFF2-40B4-BE49-F238E27FC236}">
                <a16:creationId xmlns:a16="http://schemas.microsoft.com/office/drawing/2014/main" id="{3938766B-4FE4-79A5-530F-562E35AFFC43}"/>
              </a:ext>
            </a:extLst>
          </p:cNvPr>
          <p:cNvSpPr txBox="1"/>
          <p:nvPr/>
        </p:nvSpPr>
        <p:spPr>
          <a:xfrm>
            <a:off x="2871018" y="221226"/>
            <a:ext cx="6851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SARMIZEGETUSA SZENT TERÜLETE</a:t>
            </a:r>
            <a:endParaRPr lang="en-US" sz="4000" dirty="0">
              <a:solidFill>
                <a:schemeClr val="bg1">
                  <a:lumMod val="85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16" name="Kép 15">
            <a:extLst>
              <a:ext uri="{FF2B5EF4-FFF2-40B4-BE49-F238E27FC236}">
                <a16:creationId xmlns:a16="http://schemas.microsoft.com/office/drawing/2014/main" id="{6BB0212E-E6C5-4F21-8ED1-3B56AB4A9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404142" y="-310346"/>
            <a:ext cx="13401370" cy="9158748"/>
          </a:xfrm>
          <a:prstGeom prst="rect">
            <a:avLst/>
          </a:prstGeom>
        </p:spPr>
      </p:pic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E5590096-2EB9-13A0-D751-EACC8B829C74}"/>
              </a:ext>
            </a:extLst>
          </p:cNvPr>
          <p:cNvGrpSpPr/>
          <p:nvPr/>
        </p:nvGrpSpPr>
        <p:grpSpPr>
          <a:xfrm>
            <a:off x="-757125" y="-538688"/>
            <a:ext cx="14107335" cy="7935376"/>
            <a:chOff x="-795435" y="-538688"/>
            <a:chExt cx="14107335" cy="7935376"/>
          </a:xfrm>
        </p:grpSpPr>
        <p:pic>
          <p:nvPicPr>
            <p:cNvPr id="2" name="Picture 2" descr="Blank Newspaper Texture Stock Photos, Pictures &amp; Royalty-Free Images ...">
              <a:extLst>
                <a:ext uri="{FF2B5EF4-FFF2-40B4-BE49-F238E27FC236}">
                  <a16:creationId xmlns:a16="http://schemas.microsoft.com/office/drawing/2014/main" id="{9A14A6BB-606C-8D44-F04E-5D2697AB50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95435" y="-538688"/>
              <a:ext cx="14107335" cy="7935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Stylish Ripped Torn Paper Transparent, Ripped Paper, Transparent, Torn ...">
              <a:extLst>
                <a:ext uri="{FF2B5EF4-FFF2-40B4-BE49-F238E27FC236}">
                  <a16:creationId xmlns:a16="http://schemas.microsoft.com/office/drawing/2014/main" id="{B8D3D6A8-7A08-EE95-270F-6E060FE187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2771226" y="229694"/>
              <a:ext cx="6150077" cy="333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Szövegdoboz 2">
              <a:extLst>
                <a:ext uri="{FF2B5EF4-FFF2-40B4-BE49-F238E27FC236}">
                  <a16:creationId xmlns:a16="http://schemas.microsoft.com/office/drawing/2014/main" id="{36596C71-4B06-BCC9-D877-1E1A126C4E4A}"/>
                </a:ext>
              </a:extLst>
            </p:cNvPr>
            <p:cNvSpPr txBox="1"/>
            <p:nvPr/>
          </p:nvSpPr>
          <p:spPr>
            <a:xfrm>
              <a:off x="740369" y="0"/>
              <a:ext cx="10589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600" b="1" dirty="0">
                  <a:latin typeface="Palace Script MT" panose="030303020206070C0B05" pitchFamily="66" charset="0"/>
                </a:rPr>
                <a:t>Dacian News</a:t>
              </a:r>
              <a:endParaRPr lang="en-US" sz="3600" b="1" dirty="0">
                <a:latin typeface="Palace Script MT" panose="030303020206070C0B05" pitchFamily="66" charset="0"/>
              </a:endParaRPr>
            </a:p>
          </p:txBody>
        </p:sp>
        <p:cxnSp>
          <p:nvCxnSpPr>
            <p:cNvPr id="4" name="Egyenes összekötő 3">
              <a:extLst>
                <a:ext uri="{FF2B5EF4-FFF2-40B4-BE49-F238E27FC236}">
                  <a16:creationId xmlns:a16="http://schemas.microsoft.com/office/drawing/2014/main" id="{07513D34-FAC8-BD0B-EC0C-4F7077FDB1FC}"/>
                </a:ext>
              </a:extLst>
            </p:cNvPr>
            <p:cNvCxnSpPr>
              <a:cxnSpLocks/>
            </p:cNvCxnSpPr>
            <p:nvPr/>
          </p:nvCxnSpPr>
          <p:spPr>
            <a:xfrm>
              <a:off x="91440" y="641135"/>
              <a:ext cx="11887200" cy="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2" descr="Stylish Ripped Torn Paper Transparent, Ripped Paper, Transparent, Torn ...">
              <a:extLst>
                <a:ext uri="{FF2B5EF4-FFF2-40B4-BE49-F238E27FC236}">
                  <a16:creationId xmlns:a16="http://schemas.microsoft.com/office/drawing/2014/main" id="{2E24D266-1624-0791-5BB9-BD91EF1715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 rot="10800000">
              <a:off x="2959999" y="1820959"/>
              <a:ext cx="6460774" cy="333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Szövegdoboz 6">
              <a:extLst>
                <a:ext uri="{FF2B5EF4-FFF2-40B4-BE49-F238E27FC236}">
                  <a16:creationId xmlns:a16="http://schemas.microsoft.com/office/drawing/2014/main" id="{C7968D7F-5C79-EE7C-0E5C-56CA43E1B9E9}"/>
                </a:ext>
              </a:extLst>
            </p:cNvPr>
            <p:cNvSpPr txBox="1"/>
            <p:nvPr/>
          </p:nvSpPr>
          <p:spPr>
            <a:xfrm>
              <a:off x="3622446" y="3143731"/>
              <a:ext cx="51358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4000" dirty="0">
                  <a:latin typeface="Impact" panose="020B0806030902050204" pitchFamily="34" charset="0"/>
                </a:rPr>
                <a:t>HÁBORÚK ÉS AZOK OKAI</a:t>
              </a:r>
              <a:endParaRPr lang="en-US" sz="4000" dirty="0">
                <a:latin typeface="Impact" panose="020B0806030902050204" pitchFamily="34" charset="0"/>
              </a:endParaRPr>
            </a:p>
          </p:txBody>
        </p:sp>
        <p:sp>
          <p:nvSpPr>
            <p:cNvPr id="9" name="Szövegdoboz 8">
              <a:extLst>
                <a:ext uri="{FF2B5EF4-FFF2-40B4-BE49-F238E27FC236}">
                  <a16:creationId xmlns:a16="http://schemas.microsoft.com/office/drawing/2014/main" id="{5294F27B-0E81-A607-931F-8298088B18CF}"/>
                </a:ext>
              </a:extLst>
            </p:cNvPr>
            <p:cNvSpPr txBox="1"/>
            <p:nvPr/>
          </p:nvSpPr>
          <p:spPr>
            <a:xfrm>
              <a:off x="3318394" y="1541088"/>
              <a:ext cx="51358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4000" dirty="0">
                  <a:latin typeface="Impact" panose="020B0806030902050204" pitchFamily="34" charset="0"/>
                </a:rPr>
                <a:t>BUREBISTA EGYESÍT</a:t>
              </a:r>
              <a:endParaRPr lang="en-US" sz="4000" dirty="0">
                <a:latin typeface="Impact" panose="020B0806030902050204" pitchFamily="34" charset="0"/>
              </a:endParaRPr>
            </a:p>
          </p:txBody>
        </p:sp>
        <p:pic>
          <p:nvPicPr>
            <p:cNvPr id="10" name="Picture 2" descr="Stylish Ripped Torn Paper Transparent, Ripped Paper, Transparent, Torn ...">
              <a:extLst>
                <a:ext uri="{FF2B5EF4-FFF2-40B4-BE49-F238E27FC236}">
                  <a16:creationId xmlns:a16="http://schemas.microsoft.com/office/drawing/2014/main" id="{0ABA954C-B206-20BF-1D6F-243D4FCDAC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/>
          </p:blipFill>
          <p:spPr bwMode="auto">
            <a:xfrm>
              <a:off x="3129251" y="3405310"/>
              <a:ext cx="5387825" cy="3330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Szövegdoboz 10">
              <a:extLst>
                <a:ext uri="{FF2B5EF4-FFF2-40B4-BE49-F238E27FC236}">
                  <a16:creationId xmlns:a16="http://schemas.microsoft.com/office/drawing/2014/main" id="{5CC573EF-EB16-2ECF-125E-A2887376AB31}"/>
                </a:ext>
              </a:extLst>
            </p:cNvPr>
            <p:cNvSpPr txBox="1"/>
            <p:nvPr/>
          </p:nvSpPr>
          <p:spPr>
            <a:xfrm>
              <a:off x="3285830" y="4723617"/>
              <a:ext cx="51358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4000" dirty="0">
                  <a:latin typeface="Impact" panose="020B0806030902050204" pitchFamily="34" charset="0"/>
                </a:rPr>
                <a:t>A VALÓDI DACIA</a:t>
              </a:r>
              <a:endParaRPr lang="en-US" sz="4000" dirty="0"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00637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lank Newspaper Texture Stock Photos, Pictures &amp; Royalty-Free Images ...">
            <a:extLst>
              <a:ext uri="{FF2B5EF4-FFF2-40B4-BE49-F238E27FC236}">
                <a16:creationId xmlns:a16="http://schemas.microsoft.com/office/drawing/2014/main" id="{BA0FF283-54F3-E294-7786-25DA92833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5" name="Rectangle 104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3C9F7E62-0418-2CA1-D178-5BCF98E87922}"/>
              </a:ext>
            </a:extLst>
          </p:cNvPr>
          <p:cNvSpPr txBox="1"/>
          <p:nvPr/>
        </p:nvSpPr>
        <p:spPr>
          <a:xfrm>
            <a:off x="801329" y="0"/>
            <a:ext cx="10589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latin typeface="Palace Script MT" panose="030303020206070C0B05" pitchFamily="66" charset="0"/>
              </a:rPr>
              <a:t>Dacian News</a:t>
            </a:r>
            <a:endParaRPr lang="en-US" sz="3600" b="1" dirty="0">
              <a:latin typeface="Palace Script MT" panose="030303020206070C0B05" pitchFamily="66" charset="0"/>
            </a:endParaRPr>
          </a:p>
        </p:txBody>
      </p: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BD3F821B-FB88-F5C4-9348-F8974198BCDB}"/>
              </a:ext>
            </a:extLst>
          </p:cNvPr>
          <p:cNvCxnSpPr>
            <a:cxnSpLocks/>
          </p:cNvCxnSpPr>
          <p:nvPr/>
        </p:nvCxnSpPr>
        <p:spPr>
          <a:xfrm>
            <a:off x="152400" y="641135"/>
            <a:ext cx="118872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0EF2DEA4-9533-C9DD-D3AC-A57CADDE8395}"/>
              </a:ext>
            </a:extLst>
          </p:cNvPr>
          <p:cNvCxnSpPr>
            <a:cxnSpLocks/>
          </p:cNvCxnSpPr>
          <p:nvPr/>
        </p:nvCxnSpPr>
        <p:spPr>
          <a:xfrm>
            <a:off x="152400" y="1769526"/>
            <a:ext cx="118872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D4D1832E-4B96-F18B-2149-1FAE181C74C8}"/>
              </a:ext>
            </a:extLst>
          </p:cNvPr>
          <p:cNvSpPr txBox="1"/>
          <p:nvPr/>
        </p:nvSpPr>
        <p:spPr>
          <a:xfrm>
            <a:off x="152400" y="743666"/>
            <a:ext cx="118872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sz="5400" dirty="0">
                <a:latin typeface="Impact" panose="020B0806030902050204" pitchFamily="34" charset="0"/>
              </a:rPr>
              <a:t>A DÁKOK BUKÁSA BEKÖVETKEZETT?</a:t>
            </a:r>
            <a:endParaRPr lang="en-US" sz="5400" dirty="0">
              <a:latin typeface="Impact" panose="020B0806030902050204" pitchFamily="34" charset="0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E9770098-614B-4903-8EFB-2F03F532CE84}"/>
              </a:ext>
            </a:extLst>
          </p:cNvPr>
          <p:cNvSpPr txBox="1"/>
          <p:nvPr/>
        </p:nvSpPr>
        <p:spPr>
          <a:xfrm>
            <a:off x="228600" y="266700"/>
            <a:ext cx="3345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Impact" panose="020B0806030902050204" pitchFamily="34" charset="0"/>
              </a:rPr>
              <a:t>Kovács-P Ádám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ACD28505-3546-B4DC-BDBF-462748F40BAA}"/>
              </a:ext>
            </a:extLst>
          </p:cNvPr>
          <p:cNvSpPr txBox="1"/>
          <p:nvPr/>
        </p:nvSpPr>
        <p:spPr>
          <a:xfrm>
            <a:off x="10766593" y="227127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Impact" panose="020B0806030902050204" pitchFamily="34" charset="0"/>
              </a:rPr>
              <a:t>Kr.u. 87-106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55073484-229A-72F5-E916-143F184C4BC2}"/>
              </a:ext>
            </a:extLst>
          </p:cNvPr>
          <p:cNvSpPr txBox="1"/>
          <p:nvPr/>
        </p:nvSpPr>
        <p:spPr>
          <a:xfrm>
            <a:off x="152400" y="2190134"/>
            <a:ext cx="5574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Egy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büszke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civilizáció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története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amely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szembeszállt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Róma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hatalmával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és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megfizette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végső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árat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40" name="Csoportba foglalás 39">
            <a:extLst>
              <a:ext uri="{FF2B5EF4-FFF2-40B4-BE49-F238E27FC236}">
                <a16:creationId xmlns:a16="http://schemas.microsoft.com/office/drawing/2014/main" id="{7BB76B46-1417-E264-59C1-DB257A37A358}"/>
              </a:ext>
            </a:extLst>
          </p:cNvPr>
          <p:cNvGrpSpPr/>
          <p:nvPr/>
        </p:nvGrpSpPr>
        <p:grpSpPr>
          <a:xfrm>
            <a:off x="228600" y="3318627"/>
            <a:ext cx="5203569" cy="2754625"/>
            <a:chOff x="152400" y="3462240"/>
            <a:chExt cx="5203569" cy="2754625"/>
          </a:xfrm>
        </p:grpSpPr>
        <p:sp>
          <p:nvSpPr>
            <p:cNvPr id="34" name="Szövegdoboz 33">
              <a:extLst>
                <a:ext uri="{FF2B5EF4-FFF2-40B4-BE49-F238E27FC236}">
                  <a16:creationId xmlns:a16="http://schemas.microsoft.com/office/drawing/2014/main" id="{36CF79FB-2802-C8CE-0D9A-748747239076}"/>
                </a:ext>
              </a:extLst>
            </p:cNvPr>
            <p:cNvSpPr txBox="1"/>
            <p:nvPr/>
          </p:nvSpPr>
          <p:spPr>
            <a:xfrm>
              <a:off x="152400" y="3462240"/>
              <a:ext cx="269117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Eredet</a:t>
              </a:r>
              <a:r>
                <a:rPr lang="en-US" sz="2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és</a:t>
              </a:r>
              <a:r>
                <a:rPr lang="en-US" sz="2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társadalom</a:t>
              </a:r>
              <a:r>
                <a:rPr lang="hu-HU" sz="2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Szövegdoboz 34">
              <a:extLst>
                <a:ext uri="{FF2B5EF4-FFF2-40B4-BE49-F238E27FC236}">
                  <a16:creationId xmlns:a16="http://schemas.microsoft.com/office/drawing/2014/main" id="{2A41DB76-F4E2-15BD-F88E-483983E5D65E}"/>
                </a:ext>
              </a:extLst>
            </p:cNvPr>
            <p:cNvSpPr txBox="1"/>
            <p:nvPr/>
          </p:nvSpPr>
          <p:spPr>
            <a:xfrm>
              <a:off x="331173" y="3908541"/>
              <a:ext cx="502479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0050" indent="-400050">
                <a:buFont typeface="+mj-lt"/>
                <a:buAutoNum type="romanUcPeriod"/>
              </a:pPr>
              <a:r>
                <a:rPr lang="hu-H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Trákok északi ága</a:t>
              </a:r>
            </a:p>
            <a:p>
              <a:pPr marL="400050" indent="-400050">
                <a:buFont typeface="+mj-lt"/>
                <a:buAutoNum type="romanUcPeriod"/>
              </a:pPr>
              <a:r>
                <a:rPr lang="hu-H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Kr. e. 1 évezredben a Kárpát-Medencében</a:t>
              </a:r>
            </a:p>
            <a:p>
              <a:pPr marL="400050" indent="-400050">
                <a:buFont typeface="+mj-lt"/>
                <a:buAutoNum type="romanUcPeriod"/>
              </a:pPr>
              <a:r>
                <a:rPr lang="hu-H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Fejledt</a:t>
              </a:r>
              <a:r>
                <a:rPr lang="hu-H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társadalom:</a:t>
              </a:r>
            </a:p>
            <a:p>
              <a:r>
                <a:rPr lang="hu-H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hu-H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Tarabostes</a:t>
              </a:r>
              <a:r>
                <a:rPr lang="hu-H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nemesek, vezetők, harcosok</a:t>
              </a:r>
            </a:p>
            <a:p>
              <a:r>
                <a:rPr lang="hu-H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hu-HU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Comati</a:t>
              </a:r>
              <a:r>
                <a:rPr lang="hu-H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közemberek, föld- kézművesek</a:t>
              </a:r>
            </a:p>
            <a:p>
              <a:r>
                <a:rPr lang="hu-H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Papok – politikai és társadalmi szerep</a:t>
              </a:r>
            </a:p>
            <a:p>
              <a:endParaRPr lang="hu-H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9" name="Dia nagyítása 38">
                <a:extLst>
                  <a:ext uri="{FF2B5EF4-FFF2-40B4-BE49-F238E27FC236}">
                    <a16:creationId xmlns:a16="http://schemas.microsoft.com/office/drawing/2014/main" id="{7C0B0A97-BF13-B6DE-D92F-C68B9C5BA1E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5862659"/>
                  </p:ext>
                </p:extLst>
              </p:nvPr>
            </p:nvGraphicFramePr>
            <p:xfrm>
              <a:off x="5751843" y="2521113"/>
              <a:ext cx="5940185" cy="3380239"/>
            </p:xfrm>
            <a:graphic>
              <a:graphicData uri="http://schemas.microsoft.com/office/powerpoint/2016/slidezoom">
                <pslz:sldZm>
                  <pslz:sldZmObj sldId="257" cId="1475967566">
                    <pslz:zmPr id="{9CCBC555-C68B-48F3-9F71-331AF8C78F9B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5940185" cy="338023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  <a:effectLst>
                          <a:outerShdw blurRad="63500" dist="50800" sx="101000" sy="101000" algn="ctr" rotWithShape="0">
                            <a:srgbClr val="000000">
                              <a:alpha val="43137"/>
                            </a:srgbClr>
                          </a:outerShdw>
                          <a:softEdge rad="101600"/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9" name="Dia nagyítása 3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C0B0A97-BF13-B6DE-D92F-C68B9C5BA1E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51843" y="2521113"/>
                <a:ext cx="5940185" cy="338023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  <a:effectLst>
                <a:outerShdw blurRad="63500" dist="50800" sx="101000" sy="101000" algn="ctr" rotWithShape="0">
                  <a:srgbClr val="000000">
                    <a:alpha val="43137"/>
                  </a:srgbClr>
                </a:outerShdw>
                <a:softEdge rad="101600"/>
              </a:effectLst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64043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BF8FCD-4047-E889-EB58-3ABC37467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44">
            <a:extLst>
              <a:ext uri="{FF2B5EF4-FFF2-40B4-BE49-F238E27FC236}">
                <a16:creationId xmlns:a16="http://schemas.microsoft.com/office/drawing/2014/main" id="{6C1BC4C1-8EC1-B866-3219-78AC0E475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5CC2F12F-DF02-05BB-592E-E4BAED28F3F5}"/>
              </a:ext>
            </a:extLst>
          </p:cNvPr>
          <p:cNvSpPr txBox="1"/>
          <p:nvPr/>
        </p:nvSpPr>
        <p:spPr>
          <a:xfrm>
            <a:off x="801329" y="0"/>
            <a:ext cx="10589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latin typeface="Palace Script MT" panose="030303020206070C0B05" pitchFamily="66" charset="0"/>
              </a:rPr>
              <a:t>Dacian News</a:t>
            </a:r>
            <a:endParaRPr lang="en-US" sz="3600" b="1" dirty="0">
              <a:latin typeface="Palace Script MT" panose="030303020206070C0B05" pitchFamily="66" charset="0"/>
            </a:endParaRPr>
          </a:p>
        </p:txBody>
      </p: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63D9F992-2934-4272-5805-EB3D497A23A3}"/>
              </a:ext>
            </a:extLst>
          </p:cNvPr>
          <p:cNvCxnSpPr>
            <a:cxnSpLocks/>
          </p:cNvCxnSpPr>
          <p:nvPr/>
        </p:nvCxnSpPr>
        <p:spPr>
          <a:xfrm>
            <a:off x="152400" y="641135"/>
            <a:ext cx="118872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6C591F24-BF5E-5008-2824-BC28B1EC5179}"/>
              </a:ext>
            </a:extLst>
          </p:cNvPr>
          <p:cNvCxnSpPr>
            <a:cxnSpLocks/>
          </p:cNvCxnSpPr>
          <p:nvPr/>
        </p:nvCxnSpPr>
        <p:spPr>
          <a:xfrm>
            <a:off x="152400" y="1769526"/>
            <a:ext cx="118872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6BA8F7F6-6A0D-493A-764A-AFF24CC22D59}"/>
              </a:ext>
            </a:extLst>
          </p:cNvPr>
          <p:cNvSpPr txBox="1"/>
          <p:nvPr/>
        </p:nvSpPr>
        <p:spPr>
          <a:xfrm>
            <a:off x="152400" y="743666"/>
            <a:ext cx="118872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sz="5400" dirty="0">
                <a:latin typeface="Impact" panose="020B0806030902050204" pitchFamily="34" charset="0"/>
              </a:rPr>
              <a:t>A DÁKOK BUKÁSA BEKÖVETKEZETT?</a:t>
            </a:r>
            <a:endParaRPr lang="en-US" sz="5400" dirty="0">
              <a:latin typeface="Impact" panose="020B0806030902050204" pitchFamily="34" charset="0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A1FF6245-3B97-0EF3-0304-D08BED99B61A}"/>
              </a:ext>
            </a:extLst>
          </p:cNvPr>
          <p:cNvSpPr txBox="1"/>
          <p:nvPr/>
        </p:nvSpPr>
        <p:spPr>
          <a:xfrm>
            <a:off x="228600" y="266700"/>
            <a:ext cx="3345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Impact" panose="020B0806030902050204" pitchFamily="34" charset="0"/>
              </a:rPr>
              <a:t>Kovács-P Ádám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901A4022-4AFA-0B58-370F-027A97E6CFFA}"/>
              </a:ext>
            </a:extLst>
          </p:cNvPr>
          <p:cNvSpPr txBox="1"/>
          <p:nvPr/>
        </p:nvSpPr>
        <p:spPr>
          <a:xfrm>
            <a:off x="10766593" y="227127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Impact" panose="020B0806030902050204" pitchFamily="34" charset="0"/>
              </a:rPr>
              <a:t>Kr.u. 87-106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7CB1075A-E3C8-E198-1E2C-E1D43A195416}"/>
              </a:ext>
            </a:extLst>
          </p:cNvPr>
          <p:cNvSpPr txBox="1"/>
          <p:nvPr/>
        </p:nvSpPr>
        <p:spPr>
          <a:xfrm>
            <a:off x="426064" y="2182357"/>
            <a:ext cx="5574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Egy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büszke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civilizáció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története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amely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szembeszállt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Róma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hatalmával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és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megfizette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végső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árat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A5671D28-7276-876A-8EE4-92A2A6725C5F}"/>
              </a:ext>
            </a:extLst>
          </p:cNvPr>
          <p:cNvSpPr txBox="1"/>
          <p:nvPr/>
        </p:nvSpPr>
        <p:spPr>
          <a:xfrm>
            <a:off x="521929" y="3213556"/>
            <a:ext cx="26911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Eredet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társadalom</a:t>
            </a:r>
            <a:r>
              <a:rPr lang="hu-H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DA72CA6A-84EB-9039-CB2C-A03E6FCE44ED}"/>
              </a:ext>
            </a:extLst>
          </p:cNvPr>
          <p:cNvSpPr txBox="1"/>
          <p:nvPr/>
        </p:nvSpPr>
        <p:spPr>
          <a:xfrm>
            <a:off x="521929" y="3778901"/>
            <a:ext cx="5024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Trákok északi ága</a:t>
            </a:r>
          </a:p>
          <a:p>
            <a:pPr marL="400050" indent="-400050">
              <a:buFont typeface="+mj-lt"/>
              <a:buAutoNum type="romanU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Kr. e. 1 évezredben a Kárpát-Medencében</a:t>
            </a:r>
          </a:p>
          <a:p>
            <a:pPr marL="400050" indent="-400050">
              <a:buFont typeface="+mj-lt"/>
              <a:buAutoNum type="romanUcPeriod"/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Fejledt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társadalom: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Tarabostes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nemesek, vezetők, harcosok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Comati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közemberek, föld- kézművesek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Papok – politikai és társadalmi szerep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689675BB-79C4-376F-AD54-35A0DB0C41A9}"/>
              </a:ext>
            </a:extLst>
          </p:cNvPr>
          <p:cNvSpPr/>
          <p:nvPr/>
        </p:nvSpPr>
        <p:spPr>
          <a:xfrm>
            <a:off x="0" y="0"/>
            <a:ext cx="12190476" cy="69469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46" name="Picture 22" descr="O Istorie a lui Burebista - Cum A Devenit Cel Mai Mare Rege al Geto-Dacilor">
            <a:extLst>
              <a:ext uri="{FF2B5EF4-FFF2-40B4-BE49-F238E27FC236}">
                <a16:creationId xmlns:a16="http://schemas.microsoft.com/office/drawing/2014/main" id="{EB8F4CA5-C7A0-2EA9-BCC0-4A3E29D0C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56" y="1484832"/>
            <a:ext cx="7496020" cy="5435926"/>
          </a:xfrm>
          <a:prstGeom prst="rect">
            <a:avLst/>
          </a:prstGeom>
          <a:noFill/>
          <a:effectLst>
            <a:outerShdw blurRad="1270000" dist="889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36C41AED-ED41-69D0-6EDC-D4B1C9F29738}"/>
              </a:ext>
            </a:extLst>
          </p:cNvPr>
          <p:cNvSpPr txBox="1"/>
          <p:nvPr/>
        </p:nvSpPr>
        <p:spPr>
          <a:xfrm>
            <a:off x="521929" y="1064229"/>
            <a:ext cx="6351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BUREBISTA   (Kr.e. 82-44)</a:t>
            </a:r>
            <a:endParaRPr lang="en-US" sz="4800" dirty="0">
              <a:solidFill>
                <a:schemeClr val="bg1">
                  <a:lumMod val="8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41DFC2B4-4C56-AA65-98C7-CEC41119943B}"/>
              </a:ext>
            </a:extLst>
          </p:cNvPr>
          <p:cNvSpPr txBox="1"/>
          <p:nvPr/>
        </p:nvSpPr>
        <p:spPr>
          <a:xfrm>
            <a:off x="929895" y="1976892"/>
            <a:ext cx="54436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hu-HU" sz="2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Törzsek egyesítése</a:t>
            </a:r>
          </a:p>
          <a:p>
            <a:pPr marL="514350" indent="-514350">
              <a:buFont typeface="+mj-lt"/>
              <a:buAutoNum type="romanUcPeriod"/>
            </a:pPr>
            <a:r>
              <a:rPr lang="hu-HU" sz="2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Katonai sikerek</a:t>
            </a:r>
          </a:p>
          <a:p>
            <a:pPr marL="514350" indent="-514350">
              <a:buFont typeface="+mj-lt"/>
              <a:buAutoNum type="romanUcPeriod"/>
            </a:pPr>
            <a:r>
              <a:rPr lang="hu-HU" sz="2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Terjeszkedés</a:t>
            </a:r>
          </a:p>
          <a:p>
            <a:pPr marL="514350" indent="-514350">
              <a:buFont typeface="+mj-lt"/>
              <a:buAutoNum type="romanUcPeriod"/>
            </a:pPr>
            <a:r>
              <a:rPr lang="hu-HU" sz="24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Reformok</a:t>
            </a:r>
          </a:p>
        </p:txBody>
      </p:sp>
    </p:spTree>
    <p:extLst>
      <p:ext uri="{BB962C8B-B14F-4D97-AF65-F5344CB8AC3E}">
        <p14:creationId xmlns:p14="http://schemas.microsoft.com/office/powerpoint/2010/main" val="1475967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BEA7BE-DF04-83E5-558C-3833AAA23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44">
            <a:extLst>
              <a:ext uri="{FF2B5EF4-FFF2-40B4-BE49-F238E27FC236}">
                <a16:creationId xmlns:a16="http://schemas.microsoft.com/office/drawing/2014/main" id="{F432D318-FA02-1F62-B053-C218D1213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E3440661-36ED-1139-5BA8-CFCAE5B65CF5}"/>
              </a:ext>
            </a:extLst>
          </p:cNvPr>
          <p:cNvSpPr txBox="1"/>
          <p:nvPr/>
        </p:nvSpPr>
        <p:spPr>
          <a:xfrm>
            <a:off x="801329" y="0"/>
            <a:ext cx="10589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latin typeface="Palace Script MT" panose="030303020206070C0B05" pitchFamily="66" charset="0"/>
              </a:rPr>
              <a:t>Dacian News</a:t>
            </a:r>
            <a:endParaRPr lang="en-US" sz="3600" b="1" dirty="0">
              <a:latin typeface="Palace Script MT" panose="030303020206070C0B05" pitchFamily="66" charset="0"/>
            </a:endParaRPr>
          </a:p>
        </p:txBody>
      </p: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FF35835A-4124-6973-4DA1-FF11ED5CE9BD}"/>
              </a:ext>
            </a:extLst>
          </p:cNvPr>
          <p:cNvCxnSpPr>
            <a:cxnSpLocks/>
          </p:cNvCxnSpPr>
          <p:nvPr/>
        </p:nvCxnSpPr>
        <p:spPr>
          <a:xfrm>
            <a:off x="152400" y="641135"/>
            <a:ext cx="118872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0FCC1E15-B98E-9519-A0EF-268E10CC63F8}"/>
              </a:ext>
            </a:extLst>
          </p:cNvPr>
          <p:cNvCxnSpPr>
            <a:cxnSpLocks/>
          </p:cNvCxnSpPr>
          <p:nvPr/>
        </p:nvCxnSpPr>
        <p:spPr>
          <a:xfrm>
            <a:off x="152400" y="1769526"/>
            <a:ext cx="118872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34674BC6-A82B-7BDD-A869-F63FCE62311D}"/>
              </a:ext>
            </a:extLst>
          </p:cNvPr>
          <p:cNvSpPr txBox="1"/>
          <p:nvPr/>
        </p:nvSpPr>
        <p:spPr>
          <a:xfrm>
            <a:off x="152400" y="743666"/>
            <a:ext cx="118872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sz="5400" dirty="0">
                <a:latin typeface="Impact" panose="020B0806030902050204" pitchFamily="34" charset="0"/>
              </a:rPr>
              <a:t>A DÁKOK BUKÁSA BEKÖVETKEZETT?</a:t>
            </a:r>
            <a:endParaRPr lang="en-US" sz="5400" dirty="0">
              <a:latin typeface="Impact" panose="020B0806030902050204" pitchFamily="34" charset="0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3FE74236-B6B8-8A3F-E0F2-EDCD1792E7CA}"/>
              </a:ext>
            </a:extLst>
          </p:cNvPr>
          <p:cNvSpPr txBox="1"/>
          <p:nvPr/>
        </p:nvSpPr>
        <p:spPr>
          <a:xfrm>
            <a:off x="228600" y="266700"/>
            <a:ext cx="3345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Impact" panose="020B0806030902050204" pitchFamily="34" charset="0"/>
              </a:rPr>
              <a:t>Kovács-P Ádám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14EBE271-A4A0-AEE3-06BD-030A84CCFE64}"/>
              </a:ext>
            </a:extLst>
          </p:cNvPr>
          <p:cNvSpPr txBox="1"/>
          <p:nvPr/>
        </p:nvSpPr>
        <p:spPr>
          <a:xfrm>
            <a:off x="10766593" y="227127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Impact" panose="020B0806030902050204" pitchFamily="34" charset="0"/>
              </a:rPr>
              <a:t>Kr.u. 87-106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379846C9-7DBE-E44E-9BCB-42A0CEEBEA16}"/>
              </a:ext>
            </a:extLst>
          </p:cNvPr>
          <p:cNvSpPr txBox="1"/>
          <p:nvPr/>
        </p:nvSpPr>
        <p:spPr>
          <a:xfrm>
            <a:off x="426064" y="2182357"/>
            <a:ext cx="5574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Egy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büszke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civilizáció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története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amely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szembeszállt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Róma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hatalmával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és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megfizette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végső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árat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292A1861-B324-1C93-E32E-9267C6C1BF31}"/>
              </a:ext>
            </a:extLst>
          </p:cNvPr>
          <p:cNvSpPr txBox="1"/>
          <p:nvPr/>
        </p:nvSpPr>
        <p:spPr>
          <a:xfrm>
            <a:off x="521929" y="3213556"/>
            <a:ext cx="26911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Eredet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társadalom</a:t>
            </a:r>
            <a:r>
              <a:rPr lang="hu-H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78701409-8552-E164-C633-17C00E7F760D}"/>
              </a:ext>
            </a:extLst>
          </p:cNvPr>
          <p:cNvSpPr txBox="1"/>
          <p:nvPr/>
        </p:nvSpPr>
        <p:spPr>
          <a:xfrm>
            <a:off x="521929" y="3778901"/>
            <a:ext cx="5024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Trákok északi ága</a:t>
            </a:r>
          </a:p>
          <a:p>
            <a:pPr marL="400050" indent="-400050">
              <a:buFont typeface="+mj-lt"/>
              <a:buAutoNum type="romanU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Kr. e. 1 évezredben a Kárpát-Medencében</a:t>
            </a:r>
          </a:p>
          <a:p>
            <a:pPr marL="400050" indent="-400050">
              <a:buFont typeface="+mj-lt"/>
              <a:buAutoNum type="romanUcPeriod"/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Fejledt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társadalom: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Tarabostes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nemesek, vezetők, harcosok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Comati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közemberek, föld- kézművesek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Papok – politikai és társadalmi szerep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D9CBD26-6F16-3797-D92B-0FD32671DF0E}"/>
              </a:ext>
            </a:extLst>
          </p:cNvPr>
          <p:cNvSpPr/>
          <p:nvPr/>
        </p:nvSpPr>
        <p:spPr>
          <a:xfrm>
            <a:off x="9195" y="-4149"/>
            <a:ext cx="12591288" cy="69469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46" name="Picture 22" descr="O Istorie a lui Burebista - Cum A Devenit Cel Mai Mare Rege al Geto-Dacilor">
            <a:extLst>
              <a:ext uri="{FF2B5EF4-FFF2-40B4-BE49-F238E27FC236}">
                <a16:creationId xmlns:a16="http://schemas.microsoft.com/office/drawing/2014/main" id="{A742000D-AD8F-DA3D-9505-47E898542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80" y="1536269"/>
            <a:ext cx="7496020" cy="5435926"/>
          </a:xfrm>
          <a:prstGeom prst="rect">
            <a:avLst/>
          </a:prstGeom>
          <a:noFill/>
          <a:effectLst>
            <a:outerShdw blurRad="1270000" dist="889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2B4E79A0-2619-E2C3-990A-98331FF3691B}"/>
              </a:ext>
            </a:extLst>
          </p:cNvPr>
          <p:cNvCxnSpPr>
            <a:cxnSpLocks/>
          </p:cNvCxnSpPr>
          <p:nvPr/>
        </p:nvCxnSpPr>
        <p:spPr>
          <a:xfrm flipH="1">
            <a:off x="1229709" y="471431"/>
            <a:ext cx="1" cy="670713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65F7ED82-CDFF-58CA-113C-1261011AC322}"/>
              </a:ext>
            </a:extLst>
          </p:cNvPr>
          <p:cNvGrpSpPr/>
          <p:nvPr/>
        </p:nvGrpSpPr>
        <p:grpSpPr>
          <a:xfrm>
            <a:off x="867103" y="390185"/>
            <a:ext cx="725214" cy="781951"/>
            <a:chOff x="13244008" y="205483"/>
            <a:chExt cx="725214" cy="781951"/>
          </a:xfrm>
        </p:grpSpPr>
        <p:sp>
          <p:nvSpPr>
            <p:cNvPr id="16" name="Ellipszis 15">
              <a:extLst>
                <a:ext uri="{FF2B5EF4-FFF2-40B4-BE49-F238E27FC236}">
                  <a16:creationId xmlns:a16="http://schemas.microsoft.com/office/drawing/2014/main" id="{2E0D8191-B487-F0A8-3E9D-2F09D65CB610}"/>
                </a:ext>
              </a:extLst>
            </p:cNvPr>
            <p:cNvSpPr/>
            <p:nvPr/>
          </p:nvSpPr>
          <p:spPr>
            <a:xfrm>
              <a:off x="13244008" y="205483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Kép 14">
              <a:extLst>
                <a:ext uri="{FF2B5EF4-FFF2-40B4-BE49-F238E27FC236}">
                  <a16:creationId xmlns:a16="http://schemas.microsoft.com/office/drawing/2014/main" id="{3CDD3B56-BCEC-936F-FC80-5FA511D28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365534" y="372825"/>
              <a:ext cx="482161" cy="482161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1" name="Csoportba foglalás 30">
            <a:extLst>
              <a:ext uri="{FF2B5EF4-FFF2-40B4-BE49-F238E27FC236}">
                <a16:creationId xmlns:a16="http://schemas.microsoft.com/office/drawing/2014/main" id="{64A02D6A-58E8-ACB5-61B5-19036B396381}"/>
              </a:ext>
            </a:extLst>
          </p:cNvPr>
          <p:cNvGrpSpPr/>
          <p:nvPr/>
        </p:nvGrpSpPr>
        <p:grpSpPr>
          <a:xfrm>
            <a:off x="867103" y="2765039"/>
            <a:ext cx="725214" cy="781951"/>
            <a:chOff x="13105578" y="423380"/>
            <a:chExt cx="725214" cy="781951"/>
          </a:xfrm>
        </p:grpSpPr>
        <p:sp>
          <p:nvSpPr>
            <p:cNvPr id="17" name="Ellipszis 16">
              <a:extLst>
                <a:ext uri="{FF2B5EF4-FFF2-40B4-BE49-F238E27FC236}">
                  <a16:creationId xmlns:a16="http://schemas.microsoft.com/office/drawing/2014/main" id="{C916940F-FB3E-5677-0636-2C2501F16695}"/>
                </a:ext>
              </a:extLst>
            </p:cNvPr>
            <p:cNvSpPr/>
            <p:nvPr/>
          </p:nvSpPr>
          <p:spPr>
            <a:xfrm>
              <a:off x="13105578" y="423380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Kép 25">
              <a:extLst>
                <a:ext uri="{FF2B5EF4-FFF2-40B4-BE49-F238E27FC236}">
                  <a16:creationId xmlns:a16="http://schemas.microsoft.com/office/drawing/2014/main" id="{43FE67FB-2A81-9D36-3CB0-FBA7CD233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237462" y="584594"/>
              <a:ext cx="434702" cy="434702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43" name="Csoportba foglalás 42">
            <a:extLst>
              <a:ext uri="{FF2B5EF4-FFF2-40B4-BE49-F238E27FC236}">
                <a16:creationId xmlns:a16="http://schemas.microsoft.com/office/drawing/2014/main" id="{231C1177-E819-395E-6483-7532C257E79F}"/>
              </a:ext>
            </a:extLst>
          </p:cNvPr>
          <p:cNvGrpSpPr/>
          <p:nvPr/>
        </p:nvGrpSpPr>
        <p:grpSpPr>
          <a:xfrm>
            <a:off x="867102" y="5095747"/>
            <a:ext cx="725214" cy="781951"/>
            <a:chOff x="13458391" y="245057"/>
            <a:chExt cx="725214" cy="781951"/>
          </a:xfrm>
        </p:grpSpPr>
        <p:sp>
          <p:nvSpPr>
            <p:cNvPr id="19" name="Ellipszis 18">
              <a:extLst>
                <a:ext uri="{FF2B5EF4-FFF2-40B4-BE49-F238E27FC236}">
                  <a16:creationId xmlns:a16="http://schemas.microsoft.com/office/drawing/2014/main" id="{C5DB778C-EE21-AF1E-CA7A-E55448758321}"/>
                </a:ext>
              </a:extLst>
            </p:cNvPr>
            <p:cNvSpPr/>
            <p:nvPr/>
          </p:nvSpPr>
          <p:spPr>
            <a:xfrm>
              <a:off x="13458391" y="245057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Kép 39">
              <a:extLst>
                <a:ext uri="{FF2B5EF4-FFF2-40B4-BE49-F238E27FC236}">
                  <a16:creationId xmlns:a16="http://schemas.microsoft.com/office/drawing/2014/main" id="{B8DA8DD4-BC49-EDE7-28B3-C2318B75E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558053" y="389478"/>
              <a:ext cx="507836" cy="507836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sp>
        <p:nvSpPr>
          <p:cNvPr id="42" name="Ellipszis 41">
            <a:extLst>
              <a:ext uri="{FF2B5EF4-FFF2-40B4-BE49-F238E27FC236}">
                <a16:creationId xmlns:a16="http://schemas.microsoft.com/office/drawing/2014/main" id="{4D5BC756-0E63-5B65-115F-2F299BF69D33}"/>
              </a:ext>
            </a:extLst>
          </p:cNvPr>
          <p:cNvSpPr/>
          <p:nvPr/>
        </p:nvSpPr>
        <p:spPr>
          <a:xfrm>
            <a:off x="14803614" y="3078325"/>
            <a:ext cx="725214" cy="78195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zövegdoboz 43">
            <a:extLst>
              <a:ext uri="{FF2B5EF4-FFF2-40B4-BE49-F238E27FC236}">
                <a16:creationId xmlns:a16="http://schemas.microsoft.com/office/drawing/2014/main" id="{23CEA1B8-8336-A275-FA58-BFB7DBF148B6}"/>
              </a:ext>
            </a:extLst>
          </p:cNvPr>
          <p:cNvSpPr txBox="1"/>
          <p:nvPr/>
        </p:nvSpPr>
        <p:spPr>
          <a:xfrm>
            <a:off x="1709760" y="397508"/>
            <a:ext cx="468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Kr.e. 5-4 század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Dákok megjelenése a Kárpát-medencében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Szövegdoboz 44">
            <a:extLst>
              <a:ext uri="{FF2B5EF4-FFF2-40B4-BE49-F238E27FC236}">
                <a16:creationId xmlns:a16="http://schemas.microsoft.com/office/drawing/2014/main" id="{3751C2FC-84BD-FF50-B84A-F2DE34CC4B73}"/>
              </a:ext>
            </a:extLst>
          </p:cNvPr>
          <p:cNvSpPr txBox="1"/>
          <p:nvPr/>
        </p:nvSpPr>
        <p:spPr>
          <a:xfrm>
            <a:off x="1709761" y="1707968"/>
            <a:ext cx="468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Kr.e. 2 század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Erősödnek a dák törzsek,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∅</a:t>
            </a:r>
            <a:r>
              <a:rPr lang="hu-H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egyesülés 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Szövegdoboz 45">
            <a:extLst>
              <a:ext uri="{FF2B5EF4-FFF2-40B4-BE49-F238E27FC236}">
                <a16:creationId xmlns:a16="http://schemas.microsoft.com/office/drawing/2014/main" id="{C0CBB1CA-3840-B78F-3ED9-B31C0B4ACD56}"/>
              </a:ext>
            </a:extLst>
          </p:cNvPr>
          <p:cNvSpPr txBox="1"/>
          <p:nvPr/>
        </p:nvSpPr>
        <p:spPr>
          <a:xfrm>
            <a:off x="1709762" y="2826325"/>
            <a:ext cx="468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Kr.e. 82</a:t>
            </a:r>
          </a:p>
          <a:p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Burebista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uralkodása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Szövegdoboz 46">
            <a:extLst>
              <a:ext uri="{FF2B5EF4-FFF2-40B4-BE49-F238E27FC236}">
                <a16:creationId xmlns:a16="http://schemas.microsoft.com/office/drawing/2014/main" id="{FC4F0FE3-E51B-1396-50D6-31274817CF8E}"/>
              </a:ext>
            </a:extLst>
          </p:cNvPr>
          <p:cNvSpPr txBox="1"/>
          <p:nvPr/>
        </p:nvSpPr>
        <p:spPr>
          <a:xfrm>
            <a:off x="1709762" y="3644443"/>
            <a:ext cx="468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Kr.e. 44</a:t>
            </a:r>
          </a:p>
          <a:p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Burebista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meggyilkolása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Szövegdoboz 47">
            <a:extLst>
              <a:ext uri="{FF2B5EF4-FFF2-40B4-BE49-F238E27FC236}">
                <a16:creationId xmlns:a16="http://schemas.microsoft.com/office/drawing/2014/main" id="{A29BC115-910C-8BE7-D3B4-6678EFA5D9C3}"/>
              </a:ext>
            </a:extLst>
          </p:cNvPr>
          <p:cNvSpPr txBox="1"/>
          <p:nvPr/>
        </p:nvSpPr>
        <p:spPr>
          <a:xfrm>
            <a:off x="1739198" y="5040118"/>
            <a:ext cx="468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Kr.e. 87-106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Dák-római háborúk: </a:t>
            </a:r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Decebalus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-Traianus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9" name="Csoportba foglalás 48">
            <a:extLst>
              <a:ext uri="{FF2B5EF4-FFF2-40B4-BE49-F238E27FC236}">
                <a16:creationId xmlns:a16="http://schemas.microsoft.com/office/drawing/2014/main" id="{A5EBB071-8ACB-FED2-CA20-11ABFD4A1802}"/>
              </a:ext>
            </a:extLst>
          </p:cNvPr>
          <p:cNvGrpSpPr/>
          <p:nvPr/>
        </p:nvGrpSpPr>
        <p:grpSpPr>
          <a:xfrm>
            <a:off x="853731" y="7240124"/>
            <a:ext cx="725214" cy="781951"/>
            <a:chOff x="14501716" y="2451368"/>
            <a:chExt cx="725214" cy="781951"/>
          </a:xfrm>
        </p:grpSpPr>
        <p:sp>
          <p:nvSpPr>
            <p:cNvPr id="50" name="Ellipszis 49">
              <a:extLst>
                <a:ext uri="{FF2B5EF4-FFF2-40B4-BE49-F238E27FC236}">
                  <a16:creationId xmlns:a16="http://schemas.microsoft.com/office/drawing/2014/main" id="{BE8C5473-6221-6B73-D04A-ACD20DADAF85}"/>
                </a:ext>
              </a:extLst>
            </p:cNvPr>
            <p:cNvSpPr/>
            <p:nvPr/>
          </p:nvSpPr>
          <p:spPr>
            <a:xfrm>
              <a:off x="14501716" y="2451368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Kép 50">
              <a:extLst>
                <a:ext uri="{FF2B5EF4-FFF2-40B4-BE49-F238E27FC236}">
                  <a16:creationId xmlns:a16="http://schemas.microsoft.com/office/drawing/2014/main" id="{9E9C3B62-A83D-DEEA-1315-B48598DC5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11365" y="2638632"/>
              <a:ext cx="503221" cy="503221"/>
            </a:xfrm>
            <a:prstGeom prst="rect">
              <a:avLst/>
            </a:prstGeom>
          </p:spPr>
        </p:pic>
      </p:grpSp>
      <p:grpSp>
        <p:nvGrpSpPr>
          <p:cNvPr id="52" name="Csoportba foglalás 51">
            <a:extLst>
              <a:ext uri="{FF2B5EF4-FFF2-40B4-BE49-F238E27FC236}">
                <a16:creationId xmlns:a16="http://schemas.microsoft.com/office/drawing/2014/main" id="{DBD26CF0-81C5-1A5B-D2E5-663FE2A598E2}"/>
              </a:ext>
            </a:extLst>
          </p:cNvPr>
          <p:cNvGrpSpPr/>
          <p:nvPr/>
        </p:nvGrpSpPr>
        <p:grpSpPr>
          <a:xfrm>
            <a:off x="867102" y="9096012"/>
            <a:ext cx="725214" cy="781951"/>
            <a:chOff x="13852665" y="5696249"/>
            <a:chExt cx="725214" cy="781951"/>
          </a:xfrm>
        </p:grpSpPr>
        <p:sp>
          <p:nvSpPr>
            <p:cNvPr id="53" name="Ellipszis 52">
              <a:extLst>
                <a:ext uri="{FF2B5EF4-FFF2-40B4-BE49-F238E27FC236}">
                  <a16:creationId xmlns:a16="http://schemas.microsoft.com/office/drawing/2014/main" id="{4C844A21-43D0-932F-B551-7C255A4BD10C}"/>
                </a:ext>
              </a:extLst>
            </p:cNvPr>
            <p:cNvSpPr/>
            <p:nvPr/>
          </p:nvSpPr>
          <p:spPr>
            <a:xfrm>
              <a:off x="13852665" y="5696249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Kép 53">
              <a:extLst>
                <a:ext uri="{FF2B5EF4-FFF2-40B4-BE49-F238E27FC236}">
                  <a16:creationId xmlns:a16="http://schemas.microsoft.com/office/drawing/2014/main" id="{338D6F84-F154-A483-2399-55AF874D8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992197" y="5832465"/>
              <a:ext cx="509519" cy="509519"/>
            </a:xfrm>
            <a:prstGeom prst="rect">
              <a:avLst/>
            </a:prstGeom>
          </p:spPr>
        </p:pic>
      </p:grpSp>
      <p:pic>
        <p:nvPicPr>
          <p:cNvPr id="55" name="Picture 2" descr="Picture of a marble statue of Trajan wearing armor typically worn in parades">
            <a:extLst>
              <a:ext uri="{FF2B5EF4-FFF2-40B4-BE49-F238E27FC236}">
                <a16:creationId xmlns:a16="http://schemas.microsoft.com/office/drawing/2014/main" id="{DDE7BA83-654B-7ACD-D5A6-5402E4FCC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71" y="471431"/>
            <a:ext cx="4940827" cy="65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299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7F211-C80D-8AB7-7FF2-3CE6EFB16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44">
            <a:extLst>
              <a:ext uri="{FF2B5EF4-FFF2-40B4-BE49-F238E27FC236}">
                <a16:creationId xmlns:a16="http://schemas.microsoft.com/office/drawing/2014/main" id="{A81633B8-6DC7-2FCC-93DE-CDA18D8F9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C96D1434-0E39-F825-7034-C512550113BD}"/>
              </a:ext>
            </a:extLst>
          </p:cNvPr>
          <p:cNvSpPr txBox="1"/>
          <p:nvPr/>
        </p:nvSpPr>
        <p:spPr>
          <a:xfrm>
            <a:off x="801329" y="0"/>
            <a:ext cx="10589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latin typeface="Palace Script MT" panose="030303020206070C0B05" pitchFamily="66" charset="0"/>
              </a:rPr>
              <a:t>Dacian News</a:t>
            </a:r>
            <a:endParaRPr lang="en-US" sz="3600" b="1" dirty="0">
              <a:latin typeface="Palace Script MT" panose="030303020206070C0B05" pitchFamily="66" charset="0"/>
            </a:endParaRPr>
          </a:p>
        </p:txBody>
      </p: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87845C22-C698-AFFA-34F7-F8A047D7B24D}"/>
              </a:ext>
            </a:extLst>
          </p:cNvPr>
          <p:cNvCxnSpPr>
            <a:cxnSpLocks/>
          </p:cNvCxnSpPr>
          <p:nvPr/>
        </p:nvCxnSpPr>
        <p:spPr>
          <a:xfrm>
            <a:off x="152400" y="641135"/>
            <a:ext cx="118872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BEBE2B87-D4E1-1418-EE15-067540E03BE5}"/>
              </a:ext>
            </a:extLst>
          </p:cNvPr>
          <p:cNvCxnSpPr>
            <a:cxnSpLocks/>
          </p:cNvCxnSpPr>
          <p:nvPr/>
        </p:nvCxnSpPr>
        <p:spPr>
          <a:xfrm>
            <a:off x="152400" y="1769526"/>
            <a:ext cx="11887200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6E58C649-872D-4528-84D3-0345A771D0A5}"/>
              </a:ext>
            </a:extLst>
          </p:cNvPr>
          <p:cNvSpPr txBox="1"/>
          <p:nvPr/>
        </p:nvSpPr>
        <p:spPr>
          <a:xfrm>
            <a:off x="152400" y="743666"/>
            <a:ext cx="118872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sz="5400" dirty="0">
                <a:latin typeface="Impact" panose="020B0806030902050204" pitchFamily="34" charset="0"/>
              </a:rPr>
              <a:t>A DÁKOK BUKÁSA BEKÖVETKEZETT?</a:t>
            </a:r>
            <a:endParaRPr lang="en-US" sz="5400" dirty="0">
              <a:latin typeface="Impact" panose="020B0806030902050204" pitchFamily="34" charset="0"/>
            </a:endParaRP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FD1028C3-9B73-2502-10BD-D7D0A88F6B9D}"/>
              </a:ext>
            </a:extLst>
          </p:cNvPr>
          <p:cNvSpPr txBox="1"/>
          <p:nvPr/>
        </p:nvSpPr>
        <p:spPr>
          <a:xfrm>
            <a:off x="228600" y="266700"/>
            <a:ext cx="3345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Impact" panose="020B0806030902050204" pitchFamily="34" charset="0"/>
              </a:rPr>
              <a:t>Kovács-P Ádám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15FFAE8C-4C9C-6D32-C7E7-77AD326E48A7}"/>
              </a:ext>
            </a:extLst>
          </p:cNvPr>
          <p:cNvSpPr txBox="1"/>
          <p:nvPr/>
        </p:nvSpPr>
        <p:spPr>
          <a:xfrm>
            <a:off x="10766593" y="227127"/>
            <a:ext cx="124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Impact" panose="020B0806030902050204" pitchFamily="34" charset="0"/>
              </a:rPr>
              <a:t>Kr.u. 87-106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D8D6B99C-022B-88CF-98C2-2A377C6ABD5C}"/>
              </a:ext>
            </a:extLst>
          </p:cNvPr>
          <p:cNvSpPr txBox="1"/>
          <p:nvPr/>
        </p:nvSpPr>
        <p:spPr>
          <a:xfrm>
            <a:off x="426064" y="2182357"/>
            <a:ext cx="5574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Egy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büszke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civilizáció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története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amely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szembeszállt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Róma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hatalmával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és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megfizette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végső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Impact" panose="020B0806030902050204" pitchFamily="34" charset="0"/>
                <a:cs typeface="Times New Roman" panose="02020603050405020304" pitchFamily="18" charset="0"/>
              </a:rPr>
              <a:t>árat</a:t>
            </a:r>
            <a:r>
              <a:rPr lang="en-US" sz="2000" dirty="0">
                <a:latin typeface="Impact" panose="020B080603090205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F3327853-EDC1-9912-FDFB-D58149BA72AC}"/>
              </a:ext>
            </a:extLst>
          </p:cNvPr>
          <p:cNvSpPr txBox="1"/>
          <p:nvPr/>
        </p:nvSpPr>
        <p:spPr>
          <a:xfrm>
            <a:off x="521929" y="3213556"/>
            <a:ext cx="26911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Eredet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és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társadalom</a:t>
            </a:r>
            <a:r>
              <a:rPr lang="hu-H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067F7831-A6BA-9D95-2C5F-82B49E271F21}"/>
              </a:ext>
            </a:extLst>
          </p:cNvPr>
          <p:cNvSpPr txBox="1"/>
          <p:nvPr/>
        </p:nvSpPr>
        <p:spPr>
          <a:xfrm>
            <a:off x="521929" y="3778901"/>
            <a:ext cx="5024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Trákok északi ága</a:t>
            </a:r>
          </a:p>
          <a:p>
            <a:pPr marL="400050" indent="-400050">
              <a:buFont typeface="+mj-lt"/>
              <a:buAutoNum type="romanUcPeriod"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Kr. e. 1 évezredben a Kárpát-Medencében</a:t>
            </a:r>
          </a:p>
          <a:p>
            <a:pPr marL="400050" indent="-400050">
              <a:buFont typeface="+mj-lt"/>
              <a:buAutoNum type="romanUcPeriod"/>
            </a:pP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Fejledt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társadalom: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Tarabostes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nemesek, vezetők, harcosok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Comati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közemberek, föld- kézművesek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Papok – politikai és társadalmi szerep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E9F9D796-86D9-579B-7AD6-E76035809D72}"/>
              </a:ext>
            </a:extLst>
          </p:cNvPr>
          <p:cNvSpPr/>
          <p:nvPr/>
        </p:nvSpPr>
        <p:spPr>
          <a:xfrm>
            <a:off x="4322" y="-23874"/>
            <a:ext cx="12591288" cy="69469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46" name="Picture 22" descr="O Istorie a lui Burebista - Cum A Devenit Cel Mai Mare Rege al Geto-Dacilor">
            <a:extLst>
              <a:ext uri="{FF2B5EF4-FFF2-40B4-BE49-F238E27FC236}">
                <a16:creationId xmlns:a16="http://schemas.microsoft.com/office/drawing/2014/main" id="{25BDCAC7-996D-3D89-B9E6-726CDE124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265" y="1402371"/>
            <a:ext cx="7207323" cy="5226570"/>
          </a:xfrm>
          <a:prstGeom prst="rect">
            <a:avLst/>
          </a:prstGeom>
          <a:noFill/>
          <a:effectLst>
            <a:outerShdw blurRad="1270000" dist="889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268A0390-1D2D-7ABE-8B6A-756C3355BD86}"/>
              </a:ext>
            </a:extLst>
          </p:cNvPr>
          <p:cNvCxnSpPr>
            <a:cxnSpLocks/>
          </p:cNvCxnSpPr>
          <p:nvPr/>
        </p:nvCxnSpPr>
        <p:spPr>
          <a:xfrm>
            <a:off x="1229709" y="0"/>
            <a:ext cx="0" cy="71247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13BC8221-434C-3A04-007F-59C93731AB58}"/>
              </a:ext>
            </a:extLst>
          </p:cNvPr>
          <p:cNvGrpSpPr/>
          <p:nvPr/>
        </p:nvGrpSpPr>
        <p:grpSpPr>
          <a:xfrm>
            <a:off x="912198" y="-2661016"/>
            <a:ext cx="725214" cy="781951"/>
            <a:chOff x="13244008" y="205483"/>
            <a:chExt cx="725214" cy="781951"/>
          </a:xfrm>
        </p:grpSpPr>
        <p:sp>
          <p:nvSpPr>
            <p:cNvPr id="16" name="Ellipszis 15">
              <a:extLst>
                <a:ext uri="{FF2B5EF4-FFF2-40B4-BE49-F238E27FC236}">
                  <a16:creationId xmlns:a16="http://schemas.microsoft.com/office/drawing/2014/main" id="{F30BCF3D-7434-259F-3580-8B264A08F47A}"/>
                </a:ext>
              </a:extLst>
            </p:cNvPr>
            <p:cNvSpPr/>
            <p:nvPr/>
          </p:nvSpPr>
          <p:spPr>
            <a:xfrm>
              <a:off x="13244008" y="205483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Kép 14">
              <a:extLst>
                <a:ext uri="{FF2B5EF4-FFF2-40B4-BE49-F238E27FC236}">
                  <a16:creationId xmlns:a16="http://schemas.microsoft.com/office/drawing/2014/main" id="{13E5B876-E38E-4137-3EFE-181172CDC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365534" y="372825"/>
              <a:ext cx="482161" cy="482161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31" name="Csoportba foglalás 30">
            <a:extLst>
              <a:ext uri="{FF2B5EF4-FFF2-40B4-BE49-F238E27FC236}">
                <a16:creationId xmlns:a16="http://schemas.microsoft.com/office/drawing/2014/main" id="{CE633AE0-DA95-6C5E-C515-3E05068325E5}"/>
              </a:ext>
            </a:extLst>
          </p:cNvPr>
          <p:cNvGrpSpPr/>
          <p:nvPr/>
        </p:nvGrpSpPr>
        <p:grpSpPr>
          <a:xfrm>
            <a:off x="867102" y="-635336"/>
            <a:ext cx="725214" cy="781951"/>
            <a:chOff x="13105578" y="423380"/>
            <a:chExt cx="725214" cy="781951"/>
          </a:xfrm>
        </p:grpSpPr>
        <p:sp>
          <p:nvSpPr>
            <p:cNvPr id="17" name="Ellipszis 16">
              <a:extLst>
                <a:ext uri="{FF2B5EF4-FFF2-40B4-BE49-F238E27FC236}">
                  <a16:creationId xmlns:a16="http://schemas.microsoft.com/office/drawing/2014/main" id="{009EE403-372C-BF3E-2CCF-5F2F37C9DA8B}"/>
                </a:ext>
              </a:extLst>
            </p:cNvPr>
            <p:cNvSpPr/>
            <p:nvPr/>
          </p:nvSpPr>
          <p:spPr>
            <a:xfrm>
              <a:off x="13105578" y="423380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Kép 25">
              <a:extLst>
                <a:ext uri="{FF2B5EF4-FFF2-40B4-BE49-F238E27FC236}">
                  <a16:creationId xmlns:a16="http://schemas.microsoft.com/office/drawing/2014/main" id="{24B29177-982B-F9C6-0A0A-C0C5D5F29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237462" y="584594"/>
              <a:ext cx="434702" cy="434702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43" name="Csoportba foglalás 42">
            <a:extLst>
              <a:ext uri="{FF2B5EF4-FFF2-40B4-BE49-F238E27FC236}">
                <a16:creationId xmlns:a16="http://schemas.microsoft.com/office/drawing/2014/main" id="{8A933B78-4DA7-0384-A496-DBF2D7DACCFC}"/>
              </a:ext>
            </a:extLst>
          </p:cNvPr>
          <p:cNvGrpSpPr/>
          <p:nvPr/>
        </p:nvGrpSpPr>
        <p:grpSpPr>
          <a:xfrm>
            <a:off x="853730" y="876243"/>
            <a:ext cx="725214" cy="781951"/>
            <a:chOff x="13458391" y="245057"/>
            <a:chExt cx="725214" cy="781951"/>
          </a:xfrm>
        </p:grpSpPr>
        <p:sp>
          <p:nvSpPr>
            <p:cNvPr id="19" name="Ellipszis 18">
              <a:extLst>
                <a:ext uri="{FF2B5EF4-FFF2-40B4-BE49-F238E27FC236}">
                  <a16:creationId xmlns:a16="http://schemas.microsoft.com/office/drawing/2014/main" id="{F82567DF-5CE0-DBD4-6A1B-1FC0D062CF7A}"/>
                </a:ext>
              </a:extLst>
            </p:cNvPr>
            <p:cNvSpPr/>
            <p:nvPr/>
          </p:nvSpPr>
          <p:spPr>
            <a:xfrm>
              <a:off x="13458391" y="245057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Kép 39">
              <a:extLst>
                <a:ext uri="{FF2B5EF4-FFF2-40B4-BE49-F238E27FC236}">
                  <a16:creationId xmlns:a16="http://schemas.microsoft.com/office/drawing/2014/main" id="{06BFD2A2-A2B3-EA48-9F60-AF82CE059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558053" y="389478"/>
              <a:ext cx="507836" cy="507836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sp>
        <p:nvSpPr>
          <p:cNvPr id="48" name="Szövegdoboz 47">
            <a:extLst>
              <a:ext uri="{FF2B5EF4-FFF2-40B4-BE49-F238E27FC236}">
                <a16:creationId xmlns:a16="http://schemas.microsoft.com/office/drawing/2014/main" id="{18B040D1-2476-F884-DD20-8BC1C8232D6F}"/>
              </a:ext>
            </a:extLst>
          </p:cNvPr>
          <p:cNvSpPr txBox="1"/>
          <p:nvPr/>
        </p:nvSpPr>
        <p:spPr>
          <a:xfrm>
            <a:off x="1712234" y="788665"/>
            <a:ext cx="468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Kr.u. 87-106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Dák-római háborúk: </a:t>
            </a:r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Decebalus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-Traianus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13F4BAD0-383E-D826-C4B0-6C0DDA18C29E}"/>
              </a:ext>
            </a:extLst>
          </p:cNvPr>
          <p:cNvSpPr txBox="1"/>
          <p:nvPr/>
        </p:nvSpPr>
        <p:spPr>
          <a:xfrm>
            <a:off x="1701503" y="1811421"/>
            <a:ext cx="468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Kr.u. 101-102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Háború: </a:t>
            </a:r>
            <a:r>
              <a:rPr lang="hu-HU" sz="2000" u="sng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Róma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és Dácia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AD26EBC1-828A-CD69-131B-4B9ABB6A5947}"/>
              </a:ext>
            </a:extLst>
          </p:cNvPr>
          <p:cNvSpPr txBox="1"/>
          <p:nvPr/>
        </p:nvSpPr>
        <p:spPr>
          <a:xfrm>
            <a:off x="1712234" y="2766263"/>
            <a:ext cx="4943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Kr.u. 105-106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Háború: </a:t>
            </a:r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Deceballus</a:t>
            </a:r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halála, Dacia provincia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74C6F799-3DCD-7537-3641-732470CDA24B}"/>
              </a:ext>
            </a:extLst>
          </p:cNvPr>
          <p:cNvSpPr/>
          <p:nvPr/>
        </p:nvSpPr>
        <p:spPr>
          <a:xfrm>
            <a:off x="15218402" y="4015656"/>
            <a:ext cx="725214" cy="78195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Csoportba foglalás 10">
            <a:extLst>
              <a:ext uri="{FF2B5EF4-FFF2-40B4-BE49-F238E27FC236}">
                <a16:creationId xmlns:a16="http://schemas.microsoft.com/office/drawing/2014/main" id="{E1C73D6A-A1BB-5C32-66EF-859B0B032CD8}"/>
              </a:ext>
            </a:extLst>
          </p:cNvPr>
          <p:cNvGrpSpPr/>
          <p:nvPr/>
        </p:nvGrpSpPr>
        <p:grpSpPr>
          <a:xfrm>
            <a:off x="850314" y="2706451"/>
            <a:ext cx="725214" cy="781951"/>
            <a:chOff x="14501716" y="2451368"/>
            <a:chExt cx="725214" cy="781951"/>
          </a:xfrm>
        </p:grpSpPr>
        <p:sp>
          <p:nvSpPr>
            <p:cNvPr id="42" name="Ellipszis 41">
              <a:extLst>
                <a:ext uri="{FF2B5EF4-FFF2-40B4-BE49-F238E27FC236}">
                  <a16:creationId xmlns:a16="http://schemas.microsoft.com/office/drawing/2014/main" id="{0987D73C-4A31-58A4-CB1B-37A58E038974}"/>
                </a:ext>
              </a:extLst>
            </p:cNvPr>
            <p:cNvSpPr/>
            <p:nvPr/>
          </p:nvSpPr>
          <p:spPr>
            <a:xfrm>
              <a:off x="14501716" y="2451368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Kép 9">
              <a:extLst>
                <a:ext uri="{FF2B5EF4-FFF2-40B4-BE49-F238E27FC236}">
                  <a16:creationId xmlns:a16="http://schemas.microsoft.com/office/drawing/2014/main" id="{74E1D5FF-6307-5125-4CAA-FD473DAE9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11365" y="2638632"/>
              <a:ext cx="503221" cy="503221"/>
            </a:xfrm>
            <a:prstGeom prst="rect">
              <a:avLst/>
            </a:prstGeom>
          </p:spPr>
        </p:pic>
      </p:grp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F9FF68E5-B303-5F92-F55D-C9FDCB81DBEF}"/>
              </a:ext>
            </a:extLst>
          </p:cNvPr>
          <p:cNvSpPr txBox="1"/>
          <p:nvPr/>
        </p:nvSpPr>
        <p:spPr>
          <a:xfrm>
            <a:off x="1701503" y="4200588"/>
            <a:ext cx="4943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Kr.u. 106-271</a:t>
            </a:r>
          </a:p>
          <a:p>
            <a:r>
              <a:rPr lang="hu-HU" sz="20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Romanizáció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5AEE8054-4BCD-56B2-484A-8ABCAE1862FD}"/>
              </a:ext>
            </a:extLst>
          </p:cNvPr>
          <p:cNvSpPr txBox="1"/>
          <p:nvPr/>
        </p:nvSpPr>
        <p:spPr>
          <a:xfrm>
            <a:off x="1707434" y="5195188"/>
            <a:ext cx="4943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Kr.u. 271</a:t>
            </a:r>
          </a:p>
          <a:p>
            <a:r>
              <a:rPr lang="hu-HU" sz="2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Rómaiak kivonulnak, egyéb népek bevándorlása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Csoportba foglalás 23">
            <a:extLst>
              <a:ext uri="{FF2B5EF4-FFF2-40B4-BE49-F238E27FC236}">
                <a16:creationId xmlns:a16="http://schemas.microsoft.com/office/drawing/2014/main" id="{C558DF2A-5383-129B-7545-7BD9924D2BFC}"/>
              </a:ext>
            </a:extLst>
          </p:cNvPr>
          <p:cNvGrpSpPr/>
          <p:nvPr/>
        </p:nvGrpSpPr>
        <p:grpSpPr>
          <a:xfrm>
            <a:off x="853730" y="4255905"/>
            <a:ext cx="725214" cy="781951"/>
            <a:chOff x="13852665" y="5696249"/>
            <a:chExt cx="725214" cy="781951"/>
          </a:xfrm>
        </p:grpSpPr>
        <p:sp>
          <p:nvSpPr>
            <p:cNvPr id="8" name="Ellipszis 7">
              <a:extLst>
                <a:ext uri="{FF2B5EF4-FFF2-40B4-BE49-F238E27FC236}">
                  <a16:creationId xmlns:a16="http://schemas.microsoft.com/office/drawing/2014/main" id="{960573E4-7BB5-B2A3-43C7-9F0D11A7D0EF}"/>
                </a:ext>
              </a:extLst>
            </p:cNvPr>
            <p:cNvSpPr/>
            <p:nvPr/>
          </p:nvSpPr>
          <p:spPr>
            <a:xfrm>
              <a:off x="13852665" y="5696249"/>
              <a:ext cx="725214" cy="78195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Kép 22">
              <a:extLst>
                <a:ext uri="{FF2B5EF4-FFF2-40B4-BE49-F238E27FC236}">
                  <a16:creationId xmlns:a16="http://schemas.microsoft.com/office/drawing/2014/main" id="{B2B2DC5B-8A8E-FA98-DB1F-F2473B821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961204" y="5792246"/>
              <a:ext cx="509519" cy="509519"/>
            </a:xfrm>
            <a:prstGeom prst="rect">
              <a:avLst/>
            </a:prstGeom>
          </p:spPr>
        </p:pic>
      </p:grpSp>
      <p:pic>
        <p:nvPicPr>
          <p:cNvPr id="2050" name="Picture 2" descr="Picture of a marble statue of Trajan wearing armor typically worn in parades">
            <a:extLst>
              <a:ext uri="{FF2B5EF4-FFF2-40B4-BE49-F238E27FC236}">
                <a16:creationId xmlns:a16="http://schemas.microsoft.com/office/drawing/2014/main" id="{6A6AD4A0-2099-F8C9-4A5D-562ECA9DB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593" y="377818"/>
            <a:ext cx="4940827" cy="65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Map of the routes Roman and Dacian armies took during the Dacian Wars">
            <a:extLst>
              <a:ext uri="{FF2B5EF4-FFF2-40B4-BE49-F238E27FC236}">
                <a16:creationId xmlns:a16="http://schemas.microsoft.com/office/drawing/2014/main" id="{BD1BF106-C850-0505-8C91-DBBB5953E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588" y="-187386"/>
            <a:ext cx="12973107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293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DE4DCB-2CB4-ACE1-6336-765F2C4F5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44">
            <a:extLst>
              <a:ext uri="{FF2B5EF4-FFF2-40B4-BE49-F238E27FC236}">
                <a16:creationId xmlns:a16="http://schemas.microsoft.com/office/drawing/2014/main" id="{20554956-001C-B39B-0659-B53540340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46" name="Picture 22" descr="O Istorie a lui Burebista - Cum A Devenit Cel Mai Mare Rege al Geto-Dacilor">
            <a:extLst>
              <a:ext uri="{FF2B5EF4-FFF2-40B4-BE49-F238E27FC236}">
                <a16:creationId xmlns:a16="http://schemas.microsoft.com/office/drawing/2014/main" id="{73783C86-DF46-31E9-9FFF-7A9975BEC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265" y="1402371"/>
            <a:ext cx="7207323" cy="5226570"/>
          </a:xfrm>
          <a:prstGeom prst="rect">
            <a:avLst/>
          </a:prstGeom>
          <a:noFill/>
          <a:effectLst>
            <a:outerShdw blurRad="1270000" dist="889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Kép 36">
            <a:extLst>
              <a:ext uri="{FF2B5EF4-FFF2-40B4-BE49-F238E27FC236}">
                <a16:creationId xmlns:a16="http://schemas.microsoft.com/office/drawing/2014/main" id="{F6E2B3D4-2593-40F6-790B-5CF09C66E3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464458" y="273844"/>
            <a:ext cx="13382171" cy="6926318"/>
          </a:xfrm>
          <a:prstGeom prst="rect">
            <a:avLst/>
          </a:prstGeom>
        </p:spPr>
      </p:pic>
      <p:sp>
        <p:nvSpPr>
          <p:cNvPr id="38" name="Szövegdoboz 37">
            <a:extLst>
              <a:ext uri="{FF2B5EF4-FFF2-40B4-BE49-F238E27FC236}">
                <a16:creationId xmlns:a16="http://schemas.microsoft.com/office/drawing/2014/main" id="{3CF83FD8-81AA-D2D4-23A8-33971A51CDAD}"/>
              </a:ext>
            </a:extLst>
          </p:cNvPr>
          <p:cNvSpPr txBox="1"/>
          <p:nvPr/>
        </p:nvSpPr>
        <p:spPr>
          <a:xfrm>
            <a:off x="299675" y="571374"/>
            <a:ext cx="8800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Tapae-nál</a:t>
            </a:r>
            <a:r>
              <a:rPr lang="hu-H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aratott római győzelem.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vihar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rómaiak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előtérben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számára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jelezte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Jupiter,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villámaival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ő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oldalukon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áll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11386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B5E3EA-2419-4D36-6FBC-6F69A40BF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44">
            <a:extLst>
              <a:ext uri="{FF2B5EF4-FFF2-40B4-BE49-F238E27FC236}">
                <a16:creationId xmlns:a16="http://schemas.microsoft.com/office/drawing/2014/main" id="{900FEECB-98C5-E00B-5835-2B69BB5E1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46" name="Picture 22" descr="O Istorie a lui Burebista - Cum A Devenit Cel Mai Mare Rege al Geto-Dacilor">
            <a:extLst>
              <a:ext uri="{FF2B5EF4-FFF2-40B4-BE49-F238E27FC236}">
                <a16:creationId xmlns:a16="http://schemas.microsoft.com/office/drawing/2014/main" id="{7A686035-BFA6-EF1C-F680-29CB61E0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265" y="1402371"/>
            <a:ext cx="7207323" cy="5226570"/>
          </a:xfrm>
          <a:prstGeom prst="rect">
            <a:avLst/>
          </a:prstGeom>
          <a:noFill/>
          <a:effectLst>
            <a:outerShdw blurRad="1270000" dist="889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Szövegdoboz 37">
            <a:extLst>
              <a:ext uri="{FF2B5EF4-FFF2-40B4-BE49-F238E27FC236}">
                <a16:creationId xmlns:a16="http://schemas.microsoft.com/office/drawing/2014/main" id="{DBAB1997-C9BC-5CDF-6155-57AFFFC0191E}"/>
              </a:ext>
            </a:extLst>
          </p:cNvPr>
          <p:cNvSpPr txBox="1"/>
          <p:nvPr/>
        </p:nvSpPr>
        <p:spPr>
          <a:xfrm>
            <a:off x="3377312" y="464456"/>
            <a:ext cx="1645239" cy="464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rgbClr val="D7CBC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Római erők</a:t>
            </a:r>
            <a:endParaRPr lang="en-US" sz="2400" dirty="0">
              <a:solidFill>
                <a:srgbClr val="D7CBC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A0EA5AD-9BA1-ED52-AC54-0D203B4F4A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-493498" y="1286338"/>
            <a:ext cx="13483784" cy="9158748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802D0408-9102-7E80-F256-8FF24D848409}"/>
              </a:ext>
            </a:extLst>
          </p:cNvPr>
          <p:cNvSpPr txBox="1"/>
          <p:nvPr/>
        </p:nvSpPr>
        <p:spPr>
          <a:xfrm>
            <a:off x="7783894" y="464456"/>
            <a:ext cx="1645239" cy="464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rgbClr val="D7CBC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Dák erők</a:t>
            </a:r>
            <a:endParaRPr lang="en-US" sz="2400" dirty="0">
              <a:solidFill>
                <a:srgbClr val="D7CBC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A47600B-C18E-660B-54DA-EBD93E509382}"/>
              </a:ext>
            </a:extLst>
          </p:cNvPr>
          <p:cNvSpPr txBox="1"/>
          <p:nvPr/>
        </p:nvSpPr>
        <p:spPr>
          <a:xfrm>
            <a:off x="2165672" y="928913"/>
            <a:ext cx="406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BC41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hu-HU" sz="2400" dirty="0">
                <a:solidFill>
                  <a:srgbClr val="BC41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150,000 – 175,000</a:t>
            </a:r>
            <a:r>
              <a:rPr lang="hu-HU" sz="2400" b="1" dirty="0">
                <a:solidFill>
                  <a:srgbClr val="BC41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solidFill>
                  <a:srgbClr val="D7CBC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elit légiós</a:t>
            </a:r>
            <a:r>
              <a:rPr lang="hu-HU" sz="2400" dirty="0">
                <a:solidFill>
                  <a:srgbClr val="832D0B"/>
                </a:solidFill>
              </a:rPr>
              <a:t> </a:t>
            </a:r>
            <a:endParaRPr lang="en-US" sz="2400" dirty="0">
              <a:solidFill>
                <a:srgbClr val="832D0B"/>
              </a:solidFill>
            </a:endParaRPr>
          </a:p>
          <a:p>
            <a:pPr algn="ctr"/>
            <a:r>
              <a:rPr lang="hu-HU" sz="2400" dirty="0">
                <a:solidFill>
                  <a:srgbClr val="D7CBC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fegyelmezettség</a:t>
            </a:r>
            <a:endParaRPr lang="en-US" sz="2400" dirty="0">
              <a:solidFill>
                <a:srgbClr val="D7CBC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ABCFA5D-A8E2-AEB6-4A19-B0C33298A299}"/>
              </a:ext>
            </a:extLst>
          </p:cNvPr>
          <p:cNvSpPr txBox="1"/>
          <p:nvPr/>
        </p:nvSpPr>
        <p:spPr>
          <a:xfrm>
            <a:off x="6487606" y="928913"/>
            <a:ext cx="406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BC41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hu-HU" sz="2400" dirty="0">
                <a:solidFill>
                  <a:srgbClr val="BC41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200,000 </a:t>
            </a:r>
            <a:r>
              <a:rPr lang="hu-HU" sz="2400" dirty="0">
                <a:solidFill>
                  <a:srgbClr val="D7CBC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harcos</a:t>
            </a:r>
            <a:endParaRPr lang="en-US" sz="2400" dirty="0">
              <a:solidFill>
                <a:srgbClr val="832D0B"/>
              </a:solidFill>
            </a:endParaRPr>
          </a:p>
          <a:p>
            <a:pPr algn="ctr"/>
            <a:r>
              <a:rPr lang="hu-HU" sz="2400" dirty="0">
                <a:solidFill>
                  <a:srgbClr val="D7CBC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hazai terep előnye</a:t>
            </a:r>
            <a:endParaRPr lang="en-US" sz="2400" dirty="0">
              <a:solidFill>
                <a:srgbClr val="D7CBC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4D79F245-7EEC-7A61-2F28-DABCE3320C1A}"/>
              </a:ext>
            </a:extLst>
          </p:cNvPr>
          <p:cNvSpPr txBox="1"/>
          <p:nvPr/>
        </p:nvSpPr>
        <p:spPr>
          <a:xfrm>
            <a:off x="9480555" y="6167276"/>
            <a:ext cx="2276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>
                <a:solidFill>
                  <a:srgbClr val="D7CBC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Orăștie</a:t>
            </a:r>
            <a:r>
              <a:rPr lang="hu-HU" sz="2400" dirty="0">
                <a:solidFill>
                  <a:srgbClr val="D7CBC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-hegység</a:t>
            </a:r>
            <a:endParaRPr lang="en-US" sz="2400" dirty="0">
              <a:solidFill>
                <a:srgbClr val="D7CBC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8561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6B72A4-A711-18E2-696C-987C842CE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44">
            <a:extLst>
              <a:ext uri="{FF2B5EF4-FFF2-40B4-BE49-F238E27FC236}">
                <a16:creationId xmlns:a16="http://schemas.microsoft.com/office/drawing/2014/main" id="{AE42672C-3549-8DF5-E4E0-975BF3768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7EECAC81-5D9C-F476-F1D6-4716F69B9938}"/>
              </a:ext>
            </a:extLst>
          </p:cNvPr>
          <p:cNvSpPr/>
          <p:nvPr/>
        </p:nvSpPr>
        <p:spPr>
          <a:xfrm>
            <a:off x="15218402" y="4015656"/>
            <a:ext cx="725214" cy="78195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A2198DBA-5FED-860C-111A-0189879204A4}"/>
              </a:ext>
            </a:extLst>
          </p:cNvPr>
          <p:cNvSpPr/>
          <p:nvPr/>
        </p:nvSpPr>
        <p:spPr>
          <a:xfrm>
            <a:off x="15218402" y="4015656"/>
            <a:ext cx="725214" cy="78195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 descr="Blank Newspaper Texture Stock Photos, Pictures &amp; Royalty-Free Images ...">
            <a:extLst>
              <a:ext uri="{FF2B5EF4-FFF2-40B4-BE49-F238E27FC236}">
                <a16:creationId xmlns:a16="http://schemas.microsoft.com/office/drawing/2014/main" id="{8CFD87C6-E7C0-EE7B-C538-2BE14FB0D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7668" y="-480917"/>
            <a:ext cx="14107335" cy="793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83816312-3D70-91F5-92A1-910D2E2F5983}"/>
              </a:ext>
            </a:extLst>
          </p:cNvPr>
          <p:cNvGrpSpPr/>
          <p:nvPr/>
        </p:nvGrpSpPr>
        <p:grpSpPr>
          <a:xfrm>
            <a:off x="91440" y="0"/>
            <a:ext cx="11887200" cy="10922157"/>
            <a:chOff x="150877" y="0"/>
            <a:chExt cx="11887200" cy="10922157"/>
          </a:xfrm>
        </p:grpSpPr>
        <p:grpSp>
          <p:nvGrpSpPr>
            <p:cNvPr id="32" name="Csoportba foglalás 31">
              <a:extLst>
                <a:ext uri="{FF2B5EF4-FFF2-40B4-BE49-F238E27FC236}">
                  <a16:creationId xmlns:a16="http://schemas.microsoft.com/office/drawing/2014/main" id="{8B8C2688-3647-B369-A5D0-A801D339B734}"/>
                </a:ext>
              </a:extLst>
            </p:cNvPr>
            <p:cNvGrpSpPr/>
            <p:nvPr/>
          </p:nvGrpSpPr>
          <p:grpSpPr>
            <a:xfrm>
              <a:off x="150877" y="0"/>
              <a:ext cx="11887200" cy="4306163"/>
              <a:chOff x="152400" y="0"/>
              <a:chExt cx="11887200" cy="4306163"/>
            </a:xfrm>
          </p:grpSpPr>
          <p:sp>
            <p:nvSpPr>
              <p:cNvPr id="41" name="Szövegdoboz 40">
                <a:extLst>
                  <a:ext uri="{FF2B5EF4-FFF2-40B4-BE49-F238E27FC236}">
                    <a16:creationId xmlns:a16="http://schemas.microsoft.com/office/drawing/2014/main" id="{3B16B497-BE11-6499-7C21-F802B74E2E3E}"/>
                  </a:ext>
                </a:extLst>
              </p:cNvPr>
              <p:cNvSpPr txBox="1"/>
              <p:nvPr/>
            </p:nvSpPr>
            <p:spPr>
              <a:xfrm>
                <a:off x="801329" y="0"/>
                <a:ext cx="105893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3600" b="1" dirty="0">
                    <a:latin typeface="Palace Script MT" panose="030303020206070C0B05" pitchFamily="66" charset="0"/>
                  </a:rPr>
                  <a:t>Dacian News</a:t>
                </a:r>
                <a:endParaRPr lang="en-US" sz="3600" b="1" dirty="0">
                  <a:latin typeface="Palace Script MT" panose="030303020206070C0B05" pitchFamily="66" charset="0"/>
                </a:endParaRPr>
              </a:p>
            </p:txBody>
          </p:sp>
          <p:cxnSp>
            <p:nvCxnSpPr>
              <p:cNvPr id="45" name="Egyenes összekötő 44">
                <a:extLst>
                  <a:ext uri="{FF2B5EF4-FFF2-40B4-BE49-F238E27FC236}">
                    <a16:creationId xmlns:a16="http://schemas.microsoft.com/office/drawing/2014/main" id="{E42EB0DE-90BD-BE00-C13D-9E4F0515C5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400" y="641135"/>
                <a:ext cx="11887200" cy="0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Egyenes összekötő 45">
                <a:extLst>
                  <a:ext uri="{FF2B5EF4-FFF2-40B4-BE49-F238E27FC236}">
                    <a16:creationId xmlns:a16="http://schemas.microsoft.com/office/drawing/2014/main" id="{C2CB465E-BA9D-DB8E-4456-CC7F2521E9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400" y="1769526"/>
                <a:ext cx="11887200" cy="0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Szövegdoboz 46">
                <a:extLst>
                  <a:ext uri="{FF2B5EF4-FFF2-40B4-BE49-F238E27FC236}">
                    <a16:creationId xmlns:a16="http://schemas.microsoft.com/office/drawing/2014/main" id="{99FC6FBC-7A61-E3E4-47A3-7EA1358F8C12}"/>
                  </a:ext>
                </a:extLst>
              </p:cNvPr>
              <p:cNvSpPr txBox="1"/>
              <p:nvPr/>
            </p:nvSpPr>
            <p:spPr>
              <a:xfrm>
                <a:off x="152400" y="743666"/>
                <a:ext cx="11887200" cy="92333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hu-HU" sz="5400" dirty="0">
                    <a:latin typeface="Impact" panose="020B0806030902050204" pitchFamily="34" charset="0"/>
                  </a:rPr>
                  <a:t>A DÁKOK VÉGLEG VESZTETTEK!</a:t>
                </a:r>
                <a:endParaRPr lang="en-US" sz="5400" dirty="0">
                  <a:latin typeface="Impact" panose="020B0806030902050204" pitchFamily="34" charset="0"/>
                </a:endParaRPr>
              </a:p>
            </p:txBody>
          </p:sp>
          <p:sp>
            <p:nvSpPr>
              <p:cNvPr id="49" name="Szövegdoboz 48">
                <a:extLst>
                  <a:ext uri="{FF2B5EF4-FFF2-40B4-BE49-F238E27FC236}">
                    <a16:creationId xmlns:a16="http://schemas.microsoft.com/office/drawing/2014/main" id="{B5258A74-D11E-FEB3-AA1B-A8644D8F2ABB}"/>
                  </a:ext>
                </a:extLst>
              </p:cNvPr>
              <p:cNvSpPr txBox="1"/>
              <p:nvPr/>
            </p:nvSpPr>
            <p:spPr>
              <a:xfrm>
                <a:off x="4312507" y="2120091"/>
                <a:ext cx="356698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2000" dirty="0">
                    <a:latin typeface="Impact" panose="020B0806030902050204" pitchFamily="34" charset="0"/>
                    <a:cs typeface="Times New Roman" panose="02020603050405020304" pitchFamily="18" charset="0"/>
                  </a:rPr>
                  <a:t>DE MIÉRT ZAJLOTTAK A HÁBORÚK?</a:t>
                </a:r>
                <a:endParaRPr lang="en-US" sz="2000" dirty="0">
                  <a:latin typeface="Impact" panose="020B080603090205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Szövegdoboz 49">
                <a:extLst>
                  <a:ext uri="{FF2B5EF4-FFF2-40B4-BE49-F238E27FC236}">
                    <a16:creationId xmlns:a16="http://schemas.microsoft.com/office/drawing/2014/main" id="{4C9DAB48-3EE3-1887-9589-F78C5D328CDA}"/>
                  </a:ext>
                </a:extLst>
              </p:cNvPr>
              <p:cNvSpPr txBox="1"/>
              <p:nvPr/>
            </p:nvSpPr>
            <p:spPr>
              <a:xfrm>
                <a:off x="3105466" y="2551837"/>
                <a:ext cx="620349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00050" indent="-400050">
                  <a:buFont typeface="+mj-lt"/>
                  <a:buAutoNum type="romanUcPeriod"/>
                </a:pP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Határbiztonság betörések ellen a Duna mentén (pl. </a:t>
                </a:r>
                <a:r>
                  <a:rPr lang="hu-H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Moesia</a:t>
                </a: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400050" indent="-400050">
                  <a:buFont typeface="+mj-lt"/>
                  <a:buAutoNum type="romanUcPeriod"/>
                </a:pPr>
                <a:r>
                  <a:rPr lang="hu-H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Geostratégiai</a:t>
                </a: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terjeszkedés</a:t>
                </a:r>
              </a:p>
              <a:p>
                <a:pPr marL="400050" indent="-400050">
                  <a:buFont typeface="+mj-lt"/>
                  <a:buAutoNum type="romanUcPeriod"/>
                </a:pP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Traianus politikai presztízse: kellett a katonai siker</a:t>
                </a:r>
              </a:p>
              <a:p>
                <a:pPr marL="400050" indent="-400050">
                  <a:buFont typeface="+mj-lt"/>
                  <a:buAutoNum type="romanUcPeriod"/>
                </a:pP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dákok megszegte béke</a:t>
                </a:r>
              </a:p>
              <a:p>
                <a:pPr marL="400050" indent="-400050">
                  <a:buFont typeface="+mj-lt"/>
                  <a:buAutoNum type="romanUcPeriod"/>
                </a:pP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Gazdagság: arany- és ezüstlelőhelyek</a:t>
                </a: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6" name="Picture 2" descr="Picture of Dacian jewelry, coins, and art">
              <a:extLst>
                <a:ext uri="{FF2B5EF4-FFF2-40B4-BE49-F238E27FC236}">
                  <a16:creationId xmlns:a16="http://schemas.microsoft.com/office/drawing/2014/main" id="{B278B630-FF1C-9219-D8D3-EC436771F9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806" y="4306163"/>
              <a:ext cx="10768117" cy="5573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Szövegdoboz 36">
              <a:extLst>
                <a:ext uri="{FF2B5EF4-FFF2-40B4-BE49-F238E27FC236}">
                  <a16:creationId xmlns:a16="http://schemas.microsoft.com/office/drawing/2014/main" id="{1D7463AE-AA3B-A845-05BC-DA06BFA1659E}"/>
                </a:ext>
              </a:extLst>
            </p:cNvPr>
            <p:cNvSpPr txBox="1"/>
            <p:nvPr/>
          </p:nvSpPr>
          <p:spPr>
            <a:xfrm>
              <a:off x="2262497" y="10091160"/>
              <a:ext cx="788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dákok ékszereket, pénzérméket és műtárgyakat készítettek, például a bal oldalon látható arannyal díszített ezüst ivóedényt</a:t>
              </a:r>
              <a:endParaRPr lang="hu-H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810178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6F490D-47F2-54B0-D1BB-F3CFD3C85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1044">
            <a:extLst>
              <a:ext uri="{FF2B5EF4-FFF2-40B4-BE49-F238E27FC236}">
                <a16:creationId xmlns:a16="http://schemas.microsoft.com/office/drawing/2014/main" id="{7A2B8C94-E582-9195-A374-7A02E7FB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705A6785-4674-3B42-E326-2D3CD7FFB318}"/>
              </a:ext>
            </a:extLst>
          </p:cNvPr>
          <p:cNvSpPr/>
          <p:nvPr/>
        </p:nvSpPr>
        <p:spPr>
          <a:xfrm>
            <a:off x="15218402" y="4015656"/>
            <a:ext cx="725214" cy="78195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598ED80C-C3E1-E156-3D53-7CAD78CAE2CC}"/>
              </a:ext>
            </a:extLst>
          </p:cNvPr>
          <p:cNvSpPr/>
          <p:nvPr/>
        </p:nvSpPr>
        <p:spPr>
          <a:xfrm>
            <a:off x="15218402" y="4015656"/>
            <a:ext cx="725214" cy="78195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 descr="Blank Newspaper Texture Stock Photos, Pictures &amp; Royalty-Free Images ...">
            <a:extLst>
              <a:ext uri="{FF2B5EF4-FFF2-40B4-BE49-F238E27FC236}">
                <a16:creationId xmlns:a16="http://schemas.microsoft.com/office/drawing/2014/main" id="{A2C98135-5AAC-8038-0712-49B0D75BE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7668" y="-480917"/>
            <a:ext cx="14107335" cy="793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98FDB982-D6FE-2A17-E7D5-12FEEE110904}"/>
              </a:ext>
            </a:extLst>
          </p:cNvPr>
          <p:cNvGrpSpPr/>
          <p:nvPr/>
        </p:nvGrpSpPr>
        <p:grpSpPr>
          <a:xfrm>
            <a:off x="91440" y="-4175760"/>
            <a:ext cx="11887200" cy="10922157"/>
            <a:chOff x="150877" y="0"/>
            <a:chExt cx="11887200" cy="10922157"/>
          </a:xfrm>
        </p:grpSpPr>
        <p:grpSp>
          <p:nvGrpSpPr>
            <p:cNvPr id="32" name="Csoportba foglalás 31">
              <a:extLst>
                <a:ext uri="{FF2B5EF4-FFF2-40B4-BE49-F238E27FC236}">
                  <a16:creationId xmlns:a16="http://schemas.microsoft.com/office/drawing/2014/main" id="{76453ACE-6DD9-A585-4DC6-C51E0CA0D7D7}"/>
                </a:ext>
              </a:extLst>
            </p:cNvPr>
            <p:cNvGrpSpPr/>
            <p:nvPr/>
          </p:nvGrpSpPr>
          <p:grpSpPr>
            <a:xfrm>
              <a:off x="150877" y="0"/>
              <a:ext cx="11887200" cy="4306163"/>
              <a:chOff x="152400" y="0"/>
              <a:chExt cx="11887200" cy="4306163"/>
            </a:xfrm>
          </p:grpSpPr>
          <p:sp>
            <p:nvSpPr>
              <p:cNvPr id="41" name="Szövegdoboz 40">
                <a:extLst>
                  <a:ext uri="{FF2B5EF4-FFF2-40B4-BE49-F238E27FC236}">
                    <a16:creationId xmlns:a16="http://schemas.microsoft.com/office/drawing/2014/main" id="{593E53F0-32C5-CE4E-E407-70989465E4BA}"/>
                  </a:ext>
                </a:extLst>
              </p:cNvPr>
              <p:cNvSpPr txBox="1"/>
              <p:nvPr/>
            </p:nvSpPr>
            <p:spPr>
              <a:xfrm>
                <a:off x="801329" y="0"/>
                <a:ext cx="105893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sz="3600" b="1" dirty="0">
                    <a:latin typeface="Palace Script MT" panose="030303020206070C0B05" pitchFamily="66" charset="0"/>
                  </a:rPr>
                  <a:t>Dacian News</a:t>
                </a:r>
                <a:endParaRPr lang="en-US" sz="3600" b="1" dirty="0">
                  <a:latin typeface="Palace Script MT" panose="030303020206070C0B05" pitchFamily="66" charset="0"/>
                </a:endParaRPr>
              </a:p>
            </p:txBody>
          </p:sp>
          <p:cxnSp>
            <p:nvCxnSpPr>
              <p:cNvPr id="45" name="Egyenes összekötő 44">
                <a:extLst>
                  <a:ext uri="{FF2B5EF4-FFF2-40B4-BE49-F238E27FC236}">
                    <a16:creationId xmlns:a16="http://schemas.microsoft.com/office/drawing/2014/main" id="{9314B2FE-146A-7F61-BB91-DFF812E906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400" y="641135"/>
                <a:ext cx="11887200" cy="0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Egyenes összekötő 45">
                <a:extLst>
                  <a:ext uri="{FF2B5EF4-FFF2-40B4-BE49-F238E27FC236}">
                    <a16:creationId xmlns:a16="http://schemas.microsoft.com/office/drawing/2014/main" id="{B7C5C7A1-CACE-6C8B-6E92-BA3196140C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400" y="1769526"/>
                <a:ext cx="11887200" cy="0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Szövegdoboz 46">
                <a:extLst>
                  <a:ext uri="{FF2B5EF4-FFF2-40B4-BE49-F238E27FC236}">
                    <a16:creationId xmlns:a16="http://schemas.microsoft.com/office/drawing/2014/main" id="{099D4F37-358E-6988-60D0-615C7CA0E905}"/>
                  </a:ext>
                </a:extLst>
              </p:cNvPr>
              <p:cNvSpPr txBox="1"/>
              <p:nvPr/>
            </p:nvSpPr>
            <p:spPr>
              <a:xfrm>
                <a:off x="152400" y="743666"/>
                <a:ext cx="11887200" cy="92333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hu-HU" sz="5400" dirty="0">
                    <a:latin typeface="Impact" panose="020B0806030902050204" pitchFamily="34" charset="0"/>
                  </a:rPr>
                  <a:t>A DÁKOK VÉGLEG VESZTETTEK!</a:t>
                </a:r>
                <a:endParaRPr lang="en-US" sz="5400" dirty="0">
                  <a:latin typeface="Impact" panose="020B0806030902050204" pitchFamily="34" charset="0"/>
                </a:endParaRPr>
              </a:p>
            </p:txBody>
          </p:sp>
          <p:sp>
            <p:nvSpPr>
              <p:cNvPr id="49" name="Szövegdoboz 48">
                <a:extLst>
                  <a:ext uri="{FF2B5EF4-FFF2-40B4-BE49-F238E27FC236}">
                    <a16:creationId xmlns:a16="http://schemas.microsoft.com/office/drawing/2014/main" id="{3095DD88-3F0D-98C8-6594-D6EAD3CD3FC9}"/>
                  </a:ext>
                </a:extLst>
              </p:cNvPr>
              <p:cNvSpPr txBox="1"/>
              <p:nvPr/>
            </p:nvSpPr>
            <p:spPr>
              <a:xfrm>
                <a:off x="4312507" y="2120091"/>
                <a:ext cx="356698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2000" dirty="0">
                    <a:latin typeface="Impact" panose="020B0806030902050204" pitchFamily="34" charset="0"/>
                    <a:cs typeface="Times New Roman" panose="02020603050405020304" pitchFamily="18" charset="0"/>
                  </a:rPr>
                  <a:t>DE MIÉRT ZAJLOTTAK A HÁBORÚK?</a:t>
                </a:r>
                <a:endParaRPr lang="en-US" sz="2000" dirty="0">
                  <a:latin typeface="Impact" panose="020B080603090205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Szövegdoboz 49">
                <a:extLst>
                  <a:ext uri="{FF2B5EF4-FFF2-40B4-BE49-F238E27FC236}">
                    <a16:creationId xmlns:a16="http://schemas.microsoft.com/office/drawing/2014/main" id="{92EFCC95-D311-29AE-4496-234A46D95EC9}"/>
                  </a:ext>
                </a:extLst>
              </p:cNvPr>
              <p:cNvSpPr txBox="1"/>
              <p:nvPr/>
            </p:nvSpPr>
            <p:spPr>
              <a:xfrm>
                <a:off x="3105466" y="2551837"/>
                <a:ext cx="620349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00050" indent="-400050">
                  <a:buFont typeface="+mj-lt"/>
                  <a:buAutoNum type="romanUcPeriod"/>
                </a:pP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Határbiztonság betörések ellen a Duna mentén (pl. </a:t>
                </a:r>
                <a:r>
                  <a:rPr lang="hu-H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Moesia</a:t>
                </a: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400050" indent="-400050">
                  <a:buFont typeface="+mj-lt"/>
                  <a:buAutoNum type="romanUcPeriod"/>
                </a:pPr>
                <a:r>
                  <a:rPr lang="hu-H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Geostratégiai</a:t>
                </a: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terjeszkedés</a:t>
                </a:r>
              </a:p>
              <a:p>
                <a:pPr marL="400050" indent="-400050">
                  <a:buFont typeface="+mj-lt"/>
                  <a:buAutoNum type="romanUcPeriod"/>
                </a:pP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Traianus politikai presztízse: kellett a katonai siker</a:t>
                </a:r>
              </a:p>
              <a:p>
                <a:pPr marL="400050" indent="-400050">
                  <a:buFont typeface="+mj-lt"/>
                  <a:buAutoNum type="romanUcPeriod"/>
                </a:pP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dákok megszegte béke</a:t>
                </a:r>
              </a:p>
              <a:p>
                <a:pPr marL="400050" indent="-400050">
                  <a:buFont typeface="+mj-lt"/>
                  <a:buAutoNum type="romanUcPeriod"/>
                </a:pPr>
                <a:r>
                  <a:rPr lang="hu-H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Gazdagság: arany- és ezüstlelőhelyek</a:t>
                </a: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6" name="Picture 2" descr="Picture of Dacian jewelry, coins, and art">
              <a:extLst>
                <a:ext uri="{FF2B5EF4-FFF2-40B4-BE49-F238E27FC236}">
                  <a16:creationId xmlns:a16="http://schemas.microsoft.com/office/drawing/2014/main" id="{C1EE88BF-5F98-9817-0E0C-A0E2A02513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806" y="4306163"/>
              <a:ext cx="10768117" cy="55733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Szövegdoboz 36">
              <a:extLst>
                <a:ext uri="{FF2B5EF4-FFF2-40B4-BE49-F238E27FC236}">
                  <a16:creationId xmlns:a16="http://schemas.microsoft.com/office/drawing/2014/main" id="{28C7A6E1-4DB3-01A7-F4A2-13566CD4B777}"/>
                </a:ext>
              </a:extLst>
            </p:cNvPr>
            <p:cNvSpPr txBox="1"/>
            <p:nvPr/>
          </p:nvSpPr>
          <p:spPr>
            <a:xfrm>
              <a:off x="2262497" y="10091160"/>
              <a:ext cx="788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dákok ékszereket, pénzérméket és műtárgyakat készítettek, például a bal oldalon látható arannyal díszített ezüst ivóedényt</a:t>
              </a:r>
              <a:endParaRPr lang="hu-H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319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815</Words>
  <Application>Microsoft Office PowerPoint</Application>
  <PresentationFormat>Szélesvásznú</PresentationFormat>
  <Paragraphs>150</Paragraphs>
  <Slides>16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Impact</vt:lpstr>
      <vt:lpstr>Palace Script MT</vt:lpstr>
      <vt:lpstr>Times New Roman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Office</cp:lastModifiedBy>
  <cp:revision>8</cp:revision>
  <dcterms:created xsi:type="dcterms:W3CDTF">2026-04-01T16:02:48Z</dcterms:created>
  <dcterms:modified xsi:type="dcterms:W3CDTF">2026-04-10T13:24:49Z</dcterms:modified>
</cp:coreProperties>
</file>