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0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2981-1580-479A-9E7C-718348F806D2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F3B5-BE9C-4C47-BF0E-55DA200E14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9153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2981-1580-479A-9E7C-718348F806D2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F3B5-BE9C-4C47-BF0E-55DA200E14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5360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2981-1580-479A-9E7C-718348F806D2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F3B5-BE9C-4C47-BF0E-55DA200E14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7640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2981-1580-479A-9E7C-718348F806D2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F3B5-BE9C-4C47-BF0E-55DA200E14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7469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2981-1580-479A-9E7C-718348F806D2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F3B5-BE9C-4C47-BF0E-55DA200E14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3222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2981-1580-479A-9E7C-718348F806D2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F3B5-BE9C-4C47-BF0E-55DA200E14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6778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2981-1580-479A-9E7C-718348F806D2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F3B5-BE9C-4C47-BF0E-55DA200E14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1504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2981-1580-479A-9E7C-718348F806D2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F3B5-BE9C-4C47-BF0E-55DA200E14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1785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2981-1580-479A-9E7C-718348F806D2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F3B5-BE9C-4C47-BF0E-55DA200E14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839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2981-1580-479A-9E7C-718348F806D2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F3B5-BE9C-4C47-BF0E-55DA200E14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8004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2981-1580-479A-9E7C-718348F806D2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F3B5-BE9C-4C47-BF0E-55DA200E14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91629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42981-1580-479A-9E7C-718348F806D2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2F3B5-BE9C-4C47-BF0E-55DA200E14D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4347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-2190312" y="6258153"/>
            <a:ext cx="9144000" cy="1655762"/>
          </a:xfrm>
        </p:spPr>
        <p:txBody>
          <a:bodyPr/>
          <a:lstStyle/>
          <a:p>
            <a:r>
              <a:rPr lang="hu-HU" dirty="0">
                <a:solidFill>
                  <a:schemeClr val="bg2"/>
                </a:solidFill>
              </a:rPr>
              <a:t>A gép ami soha nem érte el úticélját</a:t>
            </a:r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2"/>
          <a:srcRect l="25321" t="46799" r="17411" b="32467"/>
          <a:stretch>
            <a:fillRect/>
          </a:stretch>
        </p:blipFill>
        <p:spPr>
          <a:xfrm>
            <a:off x="894616" y="1990467"/>
            <a:ext cx="10402768" cy="2100988"/>
          </a:xfrm>
          <a:custGeom>
            <a:avLst/>
            <a:gdLst/>
            <a:ahLst/>
            <a:cxnLst/>
            <a:rect l="l" t="t" r="r" b="b"/>
            <a:pathLst>
              <a:path w="6982159" h="1410147">
                <a:moveTo>
                  <a:pt x="6421263" y="252078"/>
                </a:moveTo>
                <a:cubicBezTo>
                  <a:pt x="6358632" y="252078"/>
                  <a:pt x="6313362" y="283859"/>
                  <a:pt x="6285458" y="347421"/>
                </a:cubicBezTo>
                <a:cubicBezTo>
                  <a:pt x="6257552" y="410983"/>
                  <a:pt x="6243600" y="528650"/>
                  <a:pt x="6243600" y="700422"/>
                </a:cubicBezTo>
                <a:cubicBezTo>
                  <a:pt x="6243600" y="874055"/>
                  <a:pt x="6258948" y="992653"/>
                  <a:pt x="6289643" y="1056215"/>
                </a:cubicBezTo>
                <a:cubicBezTo>
                  <a:pt x="6320339" y="1119777"/>
                  <a:pt x="6364832" y="1151558"/>
                  <a:pt x="6423124" y="1151558"/>
                </a:cubicBezTo>
                <a:cubicBezTo>
                  <a:pt x="6461570" y="1151558"/>
                  <a:pt x="6494902" y="1138070"/>
                  <a:pt x="6523118" y="1111095"/>
                </a:cubicBezTo>
                <a:cubicBezTo>
                  <a:pt x="6551332" y="1084120"/>
                  <a:pt x="6572107" y="1041487"/>
                  <a:pt x="6585439" y="983196"/>
                </a:cubicBezTo>
                <a:cubicBezTo>
                  <a:pt x="6598772" y="924905"/>
                  <a:pt x="6605438" y="834058"/>
                  <a:pt x="6605438" y="710654"/>
                </a:cubicBezTo>
                <a:cubicBezTo>
                  <a:pt x="6605438" y="529580"/>
                  <a:pt x="6590090" y="407882"/>
                  <a:pt x="6559394" y="345560"/>
                </a:cubicBezTo>
                <a:cubicBezTo>
                  <a:pt x="6528698" y="283239"/>
                  <a:pt x="6482654" y="252078"/>
                  <a:pt x="6421263" y="252078"/>
                </a:cubicBezTo>
                <a:close/>
                <a:moveTo>
                  <a:pt x="4607495" y="23254"/>
                </a:moveTo>
                <a:lnTo>
                  <a:pt x="5713474" y="23254"/>
                </a:lnTo>
                <a:lnTo>
                  <a:pt x="5713474" y="279053"/>
                </a:lnTo>
                <a:cubicBezTo>
                  <a:pt x="5617356" y="365869"/>
                  <a:pt x="5537050" y="459817"/>
                  <a:pt x="5472558" y="560896"/>
                </a:cubicBezTo>
                <a:cubicBezTo>
                  <a:pt x="5394424" y="683679"/>
                  <a:pt x="5332722" y="820415"/>
                  <a:pt x="5287454" y="971104"/>
                </a:cubicBezTo>
                <a:cubicBezTo>
                  <a:pt x="5251487" y="1088306"/>
                  <a:pt x="5227302" y="1226902"/>
                  <a:pt x="5214900" y="1386892"/>
                </a:cubicBezTo>
                <a:lnTo>
                  <a:pt x="4837248" y="1386892"/>
                </a:lnTo>
                <a:cubicBezTo>
                  <a:pt x="4867014" y="1164270"/>
                  <a:pt x="4913833" y="977615"/>
                  <a:pt x="4977705" y="826926"/>
                </a:cubicBezTo>
                <a:cubicBezTo>
                  <a:pt x="5041577" y="676238"/>
                  <a:pt x="5142656" y="515007"/>
                  <a:pt x="5280942" y="343235"/>
                </a:cubicBezTo>
                <a:lnTo>
                  <a:pt x="4607495" y="343235"/>
                </a:lnTo>
                <a:close/>
                <a:moveTo>
                  <a:pt x="1806736" y="23254"/>
                </a:moveTo>
                <a:lnTo>
                  <a:pt x="2228106" y="23254"/>
                </a:lnTo>
                <a:lnTo>
                  <a:pt x="2228106" y="500435"/>
                </a:lnTo>
                <a:lnTo>
                  <a:pt x="2688543" y="500435"/>
                </a:lnTo>
                <a:lnTo>
                  <a:pt x="2688543" y="23254"/>
                </a:lnTo>
                <a:lnTo>
                  <a:pt x="3111773" y="23254"/>
                </a:lnTo>
                <a:lnTo>
                  <a:pt x="3111773" y="1386892"/>
                </a:lnTo>
                <a:lnTo>
                  <a:pt x="2688543" y="1386892"/>
                </a:lnTo>
                <a:lnTo>
                  <a:pt x="2688543" y="835298"/>
                </a:lnTo>
                <a:lnTo>
                  <a:pt x="2228106" y="835298"/>
                </a:lnTo>
                <a:lnTo>
                  <a:pt x="2228106" y="1386892"/>
                </a:lnTo>
                <a:lnTo>
                  <a:pt x="1806736" y="1386892"/>
                </a:lnTo>
                <a:close/>
                <a:moveTo>
                  <a:pt x="0" y="23254"/>
                </a:moveTo>
                <a:lnTo>
                  <a:pt x="554152" y="23254"/>
                </a:lnTo>
                <a:lnTo>
                  <a:pt x="767860" y="852971"/>
                </a:lnTo>
                <a:lnTo>
                  <a:pt x="980042" y="23254"/>
                </a:lnTo>
                <a:lnTo>
                  <a:pt x="1533860" y="23254"/>
                </a:lnTo>
                <a:lnTo>
                  <a:pt x="1533860" y="1386892"/>
                </a:lnTo>
                <a:lnTo>
                  <a:pt x="1188765" y="1386892"/>
                </a:lnTo>
                <a:lnTo>
                  <a:pt x="1188765" y="346956"/>
                </a:lnTo>
                <a:lnTo>
                  <a:pt x="922865" y="1386892"/>
                </a:lnTo>
                <a:lnTo>
                  <a:pt x="610500" y="1386892"/>
                </a:lnTo>
                <a:lnTo>
                  <a:pt x="345095" y="346956"/>
                </a:lnTo>
                <a:lnTo>
                  <a:pt x="345095" y="1386892"/>
                </a:lnTo>
                <a:lnTo>
                  <a:pt x="0" y="1386892"/>
                </a:lnTo>
                <a:close/>
                <a:moveTo>
                  <a:pt x="6434286" y="0"/>
                </a:moveTo>
                <a:cubicBezTo>
                  <a:pt x="6526063" y="0"/>
                  <a:pt x="6601408" y="11317"/>
                  <a:pt x="6660318" y="33951"/>
                </a:cubicBezTo>
                <a:cubicBezTo>
                  <a:pt x="6719229" y="56586"/>
                  <a:pt x="6767288" y="86042"/>
                  <a:pt x="6804496" y="122318"/>
                </a:cubicBezTo>
                <a:cubicBezTo>
                  <a:pt x="6841702" y="158595"/>
                  <a:pt x="6871003" y="196732"/>
                  <a:pt x="6892397" y="236730"/>
                </a:cubicBezTo>
                <a:cubicBezTo>
                  <a:pt x="6913791" y="276727"/>
                  <a:pt x="6931000" y="323391"/>
                  <a:pt x="6944022" y="376721"/>
                </a:cubicBezTo>
                <a:cubicBezTo>
                  <a:pt x="6969446" y="478420"/>
                  <a:pt x="6982159" y="584460"/>
                  <a:pt x="6982159" y="694841"/>
                </a:cubicBezTo>
                <a:cubicBezTo>
                  <a:pt x="6982159" y="942268"/>
                  <a:pt x="6940301" y="1123342"/>
                  <a:pt x="6856586" y="1238064"/>
                </a:cubicBezTo>
                <a:cubicBezTo>
                  <a:pt x="6772870" y="1352786"/>
                  <a:pt x="6628692" y="1410147"/>
                  <a:pt x="6424054" y="1410147"/>
                </a:cubicBezTo>
                <a:cubicBezTo>
                  <a:pt x="6309332" y="1410147"/>
                  <a:pt x="6216624" y="1391853"/>
                  <a:pt x="6145931" y="1355266"/>
                </a:cubicBezTo>
                <a:cubicBezTo>
                  <a:pt x="6075238" y="1318679"/>
                  <a:pt x="6017257" y="1265039"/>
                  <a:pt x="5971988" y="1194346"/>
                </a:cubicBezTo>
                <a:cubicBezTo>
                  <a:pt x="5939122" y="1144116"/>
                  <a:pt x="5913542" y="1075438"/>
                  <a:pt x="5895248" y="988312"/>
                </a:cubicBezTo>
                <a:cubicBezTo>
                  <a:pt x="5876955" y="901185"/>
                  <a:pt x="5867808" y="804912"/>
                  <a:pt x="5867808" y="699492"/>
                </a:cubicBezTo>
                <a:cubicBezTo>
                  <a:pt x="5867808" y="440283"/>
                  <a:pt x="5914472" y="258899"/>
                  <a:pt x="6007800" y="155340"/>
                </a:cubicBezTo>
                <a:cubicBezTo>
                  <a:pt x="6101128" y="51780"/>
                  <a:pt x="6243290" y="0"/>
                  <a:pt x="6434286" y="0"/>
                </a:cubicBezTo>
                <a:close/>
                <a:moveTo>
                  <a:pt x="3874591" y="0"/>
                </a:moveTo>
                <a:cubicBezTo>
                  <a:pt x="4052565" y="0"/>
                  <a:pt x="4181239" y="33176"/>
                  <a:pt x="4260614" y="99529"/>
                </a:cubicBezTo>
                <a:cubicBezTo>
                  <a:pt x="4339989" y="165882"/>
                  <a:pt x="4379677" y="249287"/>
                  <a:pt x="4379677" y="349746"/>
                </a:cubicBezTo>
                <a:cubicBezTo>
                  <a:pt x="4379677" y="408657"/>
                  <a:pt x="4363554" y="461987"/>
                  <a:pt x="4331308" y="509736"/>
                </a:cubicBezTo>
                <a:cubicBezTo>
                  <a:pt x="4299062" y="557485"/>
                  <a:pt x="4250382" y="599343"/>
                  <a:pt x="4185270" y="635310"/>
                </a:cubicBezTo>
                <a:cubicBezTo>
                  <a:pt x="4237980" y="648333"/>
                  <a:pt x="4278287" y="663525"/>
                  <a:pt x="4306193" y="680889"/>
                </a:cubicBezTo>
                <a:cubicBezTo>
                  <a:pt x="4351461" y="708794"/>
                  <a:pt x="4386653" y="745536"/>
                  <a:pt x="4411768" y="791115"/>
                </a:cubicBezTo>
                <a:cubicBezTo>
                  <a:pt x="4436882" y="836693"/>
                  <a:pt x="4449440" y="891109"/>
                  <a:pt x="4449440" y="954360"/>
                </a:cubicBezTo>
                <a:cubicBezTo>
                  <a:pt x="4449440" y="1033735"/>
                  <a:pt x="4428666" y="1109855"/>
                  <a:pt x="4387118" y="1182719"/>
                </a:cubicBezTo>
                <a:cubicBezTo>
                  <a:pt x="4345570" y="1255582"/>
                  <a:pt x="4285729" y="1311703"/>
                  <a:pt x="4207594" y="1351080"/>
                </a:cubicBezTo>
                <a:cubicBezTo>
                  <a:pt x="4129459" y="1390458"/>
                  <a:pt x="4026830" y="1410147"/>
                  <a:pt x="3899706" y="1410147"/>
                </a:cubicBezTo>
                <a:cubicBezTo>
                  <a:pt x="3775682" y="1410147"/>
                  <a:pt x="3677859" y="1395574"/>
                  <a:pt x="3606235" y="1366428"/>
                </a:cubicBezTo>
                <a:cubicBezTo>
                  <a:pt x="3534612" y="1337283"/>
                  <a:pt x="3475701" y="1294650"/>
                  <a:pt x="3429502" y="1238529"/>
                </a:cubicBezTo>
                <a:cubicBezTo>
                  <a:pt x="3383303" y="1182409"/>
                  <a:pt x="3347801" y="1111870"/>
                  <a:pt x="3322997" y="1026914"/>
                </a:cubicBezTo>
                <a:lnTo>
                  <a:pt x="3701578" y="976685"/>
                </a:lnTo>
                <a:cubicBezTo>
                  <a:pt x="3716461" y="1052959"/>
                  <a:pt x="3739561" y="1105824"/>
                  <a:pt x="3770876" y="1135280"/>
                </a:cubicBezTo>
                <a:cubicBezTo>
                  <a:pt x="3802192" y="1164735"/>
                  <a:pt x="3842035" y="1179463"/>
                  <a:pt x="3890404" y="1179463"/>
                </a:cubicBezTo>
                <a:cubicBezTo>
                  <a:pt x="3941254" y="1179463"/>
                  <a:pt x="3983577" y="1160860"/>
                  <a:pt x="4017373" y="1123652"/>
                </a:cubicBezTo>
                <a:cubicBezTo>
                  <a:pt x="4051170" y="1086445"/>
                  <a:pt x="4068068" y="1036836"/>
                  <a:pt x="4068068" y="974824"/>
                </a:cubicBezTo>
                <a:cubicBezTo>
                  <a:pt x="4068068" y="911572"/>
                  <a:pt x="4051790" y="862583"/>
                  <a:pt x="4019234" y="827857"/>
                </a:cubicBezTo>
                <a:cubicBezTo>
                  <a:pt x="3986677" y="793130"/>
                  <a:pt x="3942494" y="775767"/>
                  <a:pt x="3886683" y="775767"/>
                </a:cubicBezTo>
                <a:cubicBezTo>
                  <a:pt x="3856918" y="775767"/>
                  <a:pt x="3815990" y="783208"/>
                  <a:pt x="3763900" y="798091"/>
                </a:cubicBezTo>
                <a:lnTo>
                  <a:pt x="3783434" y="527410"/>
                </a:lnTo>
                <a:cubicBezTo>
                  <a:pt x="3804518" y="530510"/>
                  <a:pt x="3820951" y="532061"/>
                  <a:pt x="3832733" y="532061"/>
                </a:cubicBezTo>
                <a:cubicBezTo>
                  <a:pt x="3882343" y="532061"/>
                  <a:pt x="3923735" y="516248"/>
                  <a:pt x="3956912" y="484622"/>
                </a:cubicBezTo>
                <a:cubicBezTo>
                  <a:pt x="3990088" y="452996"/>
                  <a:pt x="4006676" y="415479"/>
                  <a:pt x="4006676" y="372070"/>
                </a:cubicBezTo>
                <a:cubicBezTo>
                  <a:pt x="4006676" y="330523"/>
                  <a:pt x="3994274" y="297346"/>
                  <a:pt x="3969469" y="272542"/>
                </a:cubicBezTo>
                <a:cubicBezTo>
                  <a:pt x="3944664" y="247737"/>
                  <a:pt x="3910558" y="235335"/>
                  <a:pt x="3867150" y="235335"/>
                </a:cubicBezTo>
                <a:cubicBezTo>
                  <a:pt x="3822501" y="235335"/>
                  <a:pt x="3786224" y="248822"/>
                  <a:pt x="3758319" y="275797"/>
                </a:cubicBezTo>
                <a:cubicBezTo>
                  <a:pt x="3730414" y="302772"/>
                  <a:pt x="3711500" y="350056"/>
                  <a:pt x="3701578" y="417649"/>
                </a:cubicBezTo>
                <a:lnTo>
                  <a:pt x="3343461" y="353467"/>
                </a:lnTo>
                <a:cubicBezTo>
                  <a:pt x="3373226" y="239365"/>
                  <a:pt x="3430432" y="151929"/>
                  <a:pt x="3515078" y="91157"/>
                </a:cubicBezTo>
                <a:cubicBezTo>
                  <a:pt x="3599724" y="30386"/>
                  <a:pt x="3719562" y="0"/>
                  <a:pt x="3874591" y="0"/>
                </a:cubicBezTo>
                <a:close/>
              </a:path>
            </a:pathLst>
          </a:cu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4A5F4D4B-8408-7B75-A429-D9160EF3109F}"/>
              </a:ext>
            </a:extLst>
          </p:cNvPr>
          <p:cNvSpPr txBox="1"/>
          <p:nvPr/>
        </p:nvSpPr>
        <p:spPr>
          <a:xfrm>
            <a:off x="9203580" y="6258153"/>
            <a:ext cx="3237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dirty="0">
                <a:solidFill>
                  <a:schemeClr val="bg1"/>
                </a:solidFill>
              </a:rPr>
              <a:t>Készítette</a:t>
            </a:r>
            <a:r>
              <a:rPr lang="en-GB" dirty="0">
                <a:solidFill>
                  <a:schemeClr val="bg1"/>
                </a:solidFill>
              </a:rPr>
              <a:t>:</a:t>
            </a:r>
            <a:r>
              <a:rPr lang="en-GB" dirty="0" err="1">
                <a:solidFill>
                  <a:schemeClr val="bg1"/>
                </a:solidFill>
              </a:rPr>
              <a:t>Szűcs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Lilla</a:t>
            </a:r>
            <a:r>
              <a:rPr lang="en-GB" dirty="0">
                <a:solidFill>
                  <a:schemeClr val="bg1"/>
                </a:solidFill>
              </a:rPr>
              <a:t> 9/</a:t>
            </a:r>
            <a:r>
              <a:rPr lang="hu-HU" dirty="0">
                <a:solidFill>
                  <a:schemeClr val="bg1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20036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F36CA75-CFBF-4844-B719-8FE9EBADA9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D4A84B9-E564-4DD0-97F8-DBF1C460C2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A599609-F5C2-4A0B-A992-913F814A63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1172" cy="68580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02382E0-0A09-46AE-B955-B911CAFE7F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DE75D4A-0965-4973-BE75-DECCAC9A96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52FDB2D1-7127-C8DE-7F85-E456DDD1C8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71"/>
          <a:stretch>
            <a:fillRect/>
          </a:stretch>
        </p:blipFill>
        <p:spPr>
          <a:xfrm>
            <a:off x="20132" y="3428418"/>
            <a:ext cx="6085172" cy="3411058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57011A45-66C8-E9EC-9EF5-A6D14C9FA9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3"/>
          <a:stretch>
            <a:fillRect/>
          </a:stretch>
        </p:blipFill>
        <p:spPr>
          <a:xfrm>
            <a:off x="6123912" y="3216150"/>
            <a:ext cx="6092952" cy="3641850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5C45F862-A087-AF88-0C90-98CE8ABD0A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2784" r="-3223"/>
          <a:stretch>
            <a:fillRect/>
          </a:stretch>
        </p:blipFill>
        <p:spPr>
          <a:xfrm>
            <a:off x="10828" y="18522"/>
            <a:ext cx="6281306" cy="3530072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607C3918-D559-DE89-F00E-25849D8D1C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7"/>
          <a:stretch>
            <a:fillRect/>
          </a:stretch>
        </p:blipFill>
        <p:spPr>
          <a:xfrm>
            <a:off x="6078918" y="18521"/>
            <a:ext cx="6085172" cy="3530072"/>
          </a:xfrm>
          <a:prstGeom prst="rect">
            <a:avLst/>
          </a:prstGeom>
        </p:spPr>
      </p:pic>
      <p:sp>
        <p:nvSpPr>
          <p:cNvPr id="11" name="Cím 10">
            <a:extLst>
              <a:ext uri="{FF2B5EF4-FFF2-40B4-BE49-F238E27FC236}">
                <a16:creationId xmlns:a16="http://schemas.microsoft.com/office/drawing/2014/main" id="{0480EBFD-2BA9-A01E-C1C6-DE3E62177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962" y="462292"/>
            <a:ext cx="4876654" cy="556879"/>
          </a:xfrm>
        </p:spPr>
        <p:txBody>
          <a:bodyPr>
            <a:normAutofit fontScale="90000"/>
          </a:bodyPr>
          <a:lstStyle/>
          <a:p>
            <a:r>
              <a:rPr lang="en-GB" dirty="0" err="1">
                <a:solidFill>
                  <a:schemeClr val="bg1"/>
                </a:solidFill>
                <a:latin typeface="Baguet Script" pitchFamily="2" charset="0"/>
              </a:rPr>
              <a:t>Képek</a:t>
            </a:r>
            <a:r>
              <a:rPr lang="en-GB" dirty="0">
                <a:solidFill>
                  <a:schemeClr val="bg1"/>
                </a:solidFill>
                <a:latin typeface="Baguet Script" pitchFamily="2" charset="0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Baguet Script" pitchFamily="2" charset="0"/>
              </a:rPr>
              <a:t>keresésről</a:t>
            </a:r>
            <a:r>
              <a:rPr lang="en-GB" dirty="0">
                <a:solidFill>
                  <a:schemeClr val="bg1"/>
                </a:solidFill>
                <a:latin typeface="Baguet Script" pitchFamily="2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Baguet Script" pitchFamily="2" charset="0"/>
              </a:rPr>
              <a:t>és</a:t>
            </a:r>
            <a:r>
              <a:rPr lang="en-GB" dirty="0">
                <a:solidFill>
                  <a:schemeClr val="bg1"/>
                </a:solidFill>
                <a:latin typeface="Baguet Script" pitchFamily="2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Baguet Script" pitchFamily="2" charset="0"/>
              </a:rPr>
              <a:t>megemlékezésről</a:t>
            </a:r>
            <a:endParaRPr lang="hu-HU" dirty="0">
              <a:solidFill>
                <a:schemeClr val="bg1"/>
              </a:solidFill>
              <a:latin typeface="Baguet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02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DBF3A2B-B743-B6E0-702C-5D9B38E8C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468" y="4741948"/>
            <a:ext cx="6829520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 dirty="0" err="1">
                <a:solidFill>
                  <a:srgbClr val="FFFFFF"/>
                </a:solidFill>
                <a:latin typeface="Baguet Script" pitchFamily="2" charset="0"/>
              </a:rPr>
              <a:t>Összefoglalás</a:t>
            </a:r>
            <a:endParaRPr lang="en-US" sz="4000" kern="1200" dirty="0">
              <a:solidFill>
                <a:srgbClr val="FFFFFF"/>
              </a:solidFill>
              <a:latin typeface="Baguet Script" pitchFamily="2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81EBB024-F5E8-7C56-502F-CBF17895F1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4" r="8789" b="2"/>
          <a:stretch>
            <a:fillRect/>
          </a:stretch>
        </p:blipFill>
        <p:spPr>
          <a:xfrm>
            <a:off x="307840" y="321732"/>
            <a:ext cx="3793472" cy="4111323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045E02A7-9A32-1E91-5A61-92F2988612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57" r="1" b="1"/>
          <a:stretch>
            <a:fillRect/>
          </a:stretch>
        </p:blipFill>
        <p:spPr>
          <a:xfrm>
            <a:off x="4220658" y="321732"/>
            <a:ext cx="3797570" cy="2010551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16C53D65-150B-CCF2-BA1E-C03A43A107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0" r="1" b="13060"/>
          <a:stretch>
            <a:fillRect/>
          </a:stretch>
        </p:blipFill>
        <p:spPr>
          <a:xfrm>
            <a:off x="4297086" y="2892851"/>
            <a:ext cx="2531337" cy="1540203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0D8BCB41-D66D-7189-E45C-2718BFC12E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4" r="9300"/>
          <a:stretch/>
        </p:blipFill>
        <p:spPr>
          <a:xfrm>
            <a:off x="7038627" y="914077"/>
            <a:ext cx="5153373" cy="3554726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A7701132-8BB4-DE11-91EA-246E1A8E5A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37" r="1" b="1"/>
          <a:stretch>
            <a:fillRect/>
          </a:stretch>
        </p:blipFill>
        <p:spPr>
          <a:xfrm>
            <a:off x="307840" y="4467251"/>
            <a:ext cx="3794760" cy="2010551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00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EBC18B6-E5C3-4AD1-97A4-E6A3477A0B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48F4C29E-1136-54E6-9CBD-A7B9E993C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" y="822092"/>
            <a:ext cx="6272784" cy="1545336"/>
          </a:xfrm>
          <a:ln>
            <a:solidFill>
              <a:schemeClr val="bg1"/>
            </a:solidFill>
          </a:ln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kern="1200" dirty="0">
                <a:solidFill>
                  <a:schemeClr val="bg1"/>
                </a:solidFill>
                <a:latin typeface="Baguet Script" pitchFamily="2" charset="0"/>
              </a:rPr>
              <a:t>A </a:t>
            </a:r>
            <a:r>
              <a:rPr lang="en-US" sz="5200" kern="1200" dirty="0" err="1">
                <a:solidFill>
                  <a:schemeClr val="bg1"/>
                </a:solidFill>
                <a:latin typeface="Baguet Script" pitchFamily="2" charset="0"/>
              </a:rPr>
              <a:t>járat</a:t>
            </a:r>
            <a:r>
              <a:rPr lang="en-US" sz="5200" kern="1200" dirty="0">
                <a:solidFill>
                  <a:schemeClr val="bg1"/>
                </a:solidFill>
                <a:latin typeface="Baguet Script" pitchFamily="2" charset="0"/>
              </a:rPr>
              <a:t> </a:t>
            </a:r>
            <a:r>
              <a:rPr lang="en-US" sz="5200" kern="1200" dirty="0" err="1">
                <a:solidFill>
                  <a:schemeClr val="bg1"/>
                </a:solidFill>
                <a:latin typeface="Baguet Script" pitchFamily="2" charset="0"/>
              </a:rPr>
              <a:t>adatai</a:t>
            </a:r>
            <a:endParaRPr lang="en-US" sz="5200" kern="1200" dirty="0">
              <a:solidFill>
                <a:schemeClr val="bg1"/>
              </a:solidFill>
              <a:latin typeface="Baguet Script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36A4AB6-B72B-4CC6-ADCF-BE807B6C3D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039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B9D4CC3F-37BC-0AD8-3659-6DE2DCE7E2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19" r="1" b="36843"/>
          <a:stretch>
            <a:fillRect/>
          </a:stretch>
        </p:blipFill>
        <p:spPr>
          <a:xfrm>
            <a:off x="7684008" y="1"/>
            <a:ext cx="4507992" cy="224028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35D540D-9486-4236-952A-F72DC52D79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792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B4871701-44D9-6B85-5FAE-C5A16766A34F}"/>
              </a:ext>
            </a:extLst>
          </p:cNvPr>
          <p:cNvSpPr txBox="1"/>
          <p:nvPr/>
        </p:nvSpPr>
        <p:spPr>
          <a:xfrm>
            <a:off x="-13063" y="3189520"/>
            <a:ext cx="7670945" cy="2955248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Légitársaság</a:t>
            </a:r>
            <a:r>
              <a:rPr lang="en-US" sz="2800" dirty="0">
                <a:solidFill>
                  <a:schemeClr val="bg1"/>
                </a:solidFill>
              </a:rPr>
              <a:t>: Malaysia Airlines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Repülőgép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típusa</a:t>
            </a:r>
            <a:r>
              <a:rPr lang="en-US" sz="2800" dirty="0">
                <a:solidFill>
                  <a:schemeClr val="bg1"/>
                </a:solidFill>
              </a:rPr>
              <a:t>: Boeing 777-200ER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Felszállás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helye</a:t>
            </a:r>
            <a:r>
              <a:rPr lang="en-US" sz="2800" dirty="0">
                <a:solidFill>
                  <a:schemeClr val="bg1"/>
                </a:solidFill>
              </a:rPr>
              <a:t>: Kuala Lumpur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Célállomás</a:t>
            </a:r>
            <a:r>
              <a:rPr lang="en-US" sz="2800" dirty="0">
                <a:solidFill>
                  <a:schemeClr val="bg1"/>
                </a:solidFill>
              </a:rPr>
              <a:t>: Peking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Felszállás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dátuma</a:t>
            </a:r>
            <a:r>
              <a:rPr lang="en-US" sz="2800" dirty="0">
                <a:solidFill>
                  <a:schemeClr val="bg1"/>
                </a:solidFill>
              </a:rPr>
              <a:t>: 2014. </a:t>
            </a:r>
            <a:r>
              <a:rPr lang="en-US" sz="2800" dirty="0" err="1">
                <a:solidFill>
                  <a:schemeClr val="bg1"/>
                </a:solidFill>
              </a:rPr>
              <a:t>március</a:t>
            </a:r>
            <a:r>
              <a:rPr lang="en-US" sz="2800" dirty="0">
                <a:solidFill>
                  <a:schemeClr val="bg1"/>
                </a:solidFill>
              </a:rPr>
              <a:t> 8.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Utasok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száma</a:t>
            </a:r>
            <a:r>
              <a:rPr lang="en-US" sz="2800" dirty="0">
                <a:solidFill>
                  <a:schemeClr val="bg1"/>
                </a:solidFill>
              </a:rPr>
              <a:t>: 227 </a:t>
            </a:r>
            <a:r>
              <a:rPr lang="hu-HU" sz="2800" dirty="0">
                <a:solidFill>
                  <a:schemeClr val="bg1"/>
                </a:solidFill>
              </a:rPr>
              <a:t>+12 személyzet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DD4CF45D-EF3E-B7D6-0E5C-8FD5AECF83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938" b="714"/>
          <a:stretch>
            <a:fillRect/>
          </a:stretch>
        </p:blipFill>
        <p:spPr>
          <a:xfrm>
            <a:off x="7684008" y="2308860"/>
            <a:ext cx="4507992" cy="2240280"/>
          </a:xfrm>
          <a:prstGeom prst="rect">
            <a:avLst/>
          </a:prstGeom>
        </p:spPr>
      </p:pic>
      <p:pic>
        <p:nvPicPr>
          <p:cNvPr id="10" name="Tartalom helye 9">
            <a:extLst>
              <a:ext uri="{FF2B5EF4-FFF2-40B4-BE49-F238E27FC236}">
                <a16:creationId xmlns:a16="http://schemas.microsoft.com/office/drawing/2014/main" id="{2EE3A15E-FD4D-D0E0-626A-D354A09C73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0" t="29545" r="290" b="34859"/>
          <a:stretch/>
        </p:blipFill>
        <p:spPr>
          <a:xfrm>
            <a:off x="7670945" y="4513216"/>
            <a:ext cx="4507992" cy="234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55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13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D8FEBE25-5BB3-5E3A-44DC-C250D3CAC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93" y="510332"/>
            <a:ext cx="5098252" cy="1330839"/>
          </a:xfr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kern="1200" dirty="0">
                <a:solidFill>
                  <a:schemeClr val="bg1"/>
                </a:solidFill>
                <a:latin typeface="Baguet Script" pitchFamily="2" charset="0"/>
              </a:rPr>
              <a:t>Mi </a:t>
            </a:r>
            <a:r>
              <a:rPr lang="hu-HU" dirty="0">
                <a:solidFill>
                  <a:schemeClr val="bg1"/>
                </a:solidFill>
                <a:latin typeface="Baguet Script" pitchFamily="2" charset="0"/>
              </a:rPr>
              <a:t>történt a felszállás utáni első órában</a:t>
            </a:r>
            <a:r>
              <a:rPr lang="en-US" kern="1200" dirty="0">
                <a:solidFill>
                  <a:schemeClr val="bg1"/>
                </a:solidFill>
                <a:latin typeface="Baguet Script" pitchFamily="2" charset="0"/>
              </a:rPr>
              <a:t>?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FA3FC7F0-D5BF-186C-6162-1E955C6C3F4B}"/>
              </a:ext>
            </a:extLst>
          </p:cNvPr>
          <p:cNvSpPr txBox="1"/>
          <p:nvPr/>
        </p:nvSpPr>
        <p:spPr>
          <a:xfrm>
            <a:off x="0" y="2630327"/>
            <a:ext cx="5896985" cy="3908586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bg1"/>
                </a:solidFill>
              </a:rPr>
              <a:t>Kommunikáció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megszakadása</a:t>
            </a:r>
            <a:endParaRPr lang="en-US" sz="3200" dirty="0">
              <a:solidFill>
                <a:schemeClr val="bg1"/>
              </a:solidFill>
            </a:endParaRP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Z- </a:t>
            </a:r>
            <a:r>
              <a:rPr lang="en-US" sz="3200" dirty="0" err="1">
                <a:solidFill>
                  <a:schemeClr val="bg1"/>
                </a:solidFill>
              </a:rPr>
              <a:t>kanyar</a:t>
            </a:r>
            <a:r>
              <a:rPr lang="en-US" sz="3200" dirty="0">
                <a:solidFill>
                  <a:schemeClr val="bg1"/>
                </a:solidFill>
              </a:rPr>
              <a:t> -&gt;</a:t>
            </a:r>
            <a:r>
              <a:rPr lang="en-US" sz="3200" dirty="0" err="1">
                <a:solidFill>
                  <a:schemeClr val="bg1"/>
                </a:solidFill>
              </a:rPr>
              <a:t>Dél-Nyugat</a:t>
            </a:r>
            <a:endParaRPr lang="en-US" sz="3200" dirty="0">
              <a:solidFill>
                <a:schemeClr val="bg1"/>
              </a:solidFill>
            </a:endParaRP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6 </a:t>
            </a:r>
            <a:r>
              <a:rPr lang="en-US" sz="3200" dirty="0" err="1">
                <a:solidFill>
                  <a:schemeClr val="bg1"/>
                </a:solidFill>
              </a:rPr>
              <a:t>órányi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csend</a:t>
            </a:r>
            <a:endParaRPr lang="en-US" sz="3200" dirty="0">
              <a:solidFill>
                <a:schemeClr val="bg1"/>
              </a:solidFill>
            </a:endParaRP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“7.Ping,,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BF45569D-6A33-3E42-4366-2AEBB15F5D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438" y="244223"/>
            <a:ext cx="6388043" cy="648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81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88AF9FF4-BDF1-8F97-37B2-B43232C97E2F}"/>
              </a:ext>
            </a:extLst>
          </p:cNvPr>
          <p:cNvSpPr txBox="1"/>
          <p:nvPr/>
        </p:nvSpPr>
        <p:spPr>
          <a:xfrm>
            <a:off x="461541" y="685548"/>
            <a:ext cx="4800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dirty="0" err="1">
                <a:solidFill>
                  <a:schemeClr val="bg1"/>
                </a:solidFill>
                <a:latin typeface="Baguet Script" pitchFamily="2" charset="0"/>
                <a:ea typeface="+mj-ea"/>
                <a:cs typeface="+mj-cs"/>
              </a:rPr>
              <a:t>Keresés</a:t>
            </a:r>
            <a:endParaRPr lang="en-US" sz="5200" dirty="0">
              <a:solidFill>
                <a:schemeClr val="bg1"/>
              </a:solidFill>
              <a:latin typeface="Baguet Script" pitchFamily="2" charset="0"/>
              <a:ea typeface="+mj-ea"/>
              <a:cs typeface="+mj-cs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" y="2026340"/>
            <a:ext cx="60959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artalom helye 13">
            <a:extLst>
              <a:ext uri="{FF2B5EF4-FFF2-40B4-BE49-F238E27FC236}">
                <a16:creationId xmlns:a16="http://schemas.microsoft.com/office/drawing/2014/main" id="{777FD3C2-3056-BDA9-BF0C-D43E37441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58" y="2488845"/>
            <a:ext cx="6529671" cy="3711571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r>
              <a:rPr lang="en-US" sz="3900" dirty="0" err="1">
                <a:solidFill>
                  <a:schemeClr val="bg1"/>
                </a:solidFill>
              </a:rPr>
              <a:t>Dél-Kínai</a:t>
            </a:r>
            <a:r>
              <a:rPr lang="en-US" sz="3900" dirty="0">
                <a:solidFill>
                  <a:schemeClr val="bg1"/>
                </a:solidFill>
              </a:rPr>
              <a:t> </a:t>
            </a:r>
            <a:r>
              <a:rPr lang="en-US" sz="3900" dirty="0" err="1">
                <a:solidFill>
                  <a:schemeClr val="bg1"/>
                </a:solidFill>
              </a:rPr>
              <a:t>tenger</a:t>
            </a:r>
            <a:endParaRPr lang="en-US" sz="3900" dirty="0">
              <a:solidFill>
                <a:schemeClr val="bg1"/>
              </a:solidFill>
            </a:endParaRPr>
          </a:p>
          <a:p>
            <a:r>
              <a:rPr lang="en-US" sz="3900" dirty="0" err="1">
                <a:solidFill>
                  <a:schemeClr val="bg1"/>
                </a:solidFill>
              </a:rPr>
              <a:t>Adamán-tenger</a:t>
            </a:r>
            <a:r>
              <a:rPr lang="en-US" sz="3900" dirty="0">
                <a:solidFill>
                  <a:schemeClr val="bg1"/>
                </a:solidFill>
              </a:rPr>
              <a:t> </a:t>
            </a:r>
            <a:r>
              <a:rPr lang="en-US" sz="3900" dirty="0" err="1">
                <a:solidFill>
                  <a:schemeClr val="bg1"/>
                </a:solidFill>
              </a:rPr>
              <a:t>és</a:t>
            </a:r>
            <a:r>
              <a:rPr lang="en-US" sz="3900" dirty="0">
                <a:solidFill>
                  <a:schemeClr val="bg1"/>
                </a:solidFill>
              </a:rPr>
              <a:t> </a:t>
            </a:r>
            <a:r>
              <a:rPr lang="en-US" sz="3900" dirty="0" err="1">
                <a:solidFill>
                  <a:schemeClr val="bg1"/>
                </a:solidFill>
              </a:rPr>
              <a:t>Malaka-szoros</a:t>
            </a:r>
            <a:endParaRPr lang="en-US" sz="3900" dirty="0">
              <a:solidFill>
                <a:schemeClr val="bg1"/>
              </a:solidFill>
            </a:endParaRPr>
          </a:p>
          <a:p>
            <a:r>
              <a:rPr lang="en-US" sz="3900" dirty="0" err="1">
                <a:solidFill>
                  <a:schemeClr val="bg1"/>
                </a:solidFill>
              </a:rPr>
              <a:t>Indiai-óceán</a:t>
            </a:r>
            <a:r>
              <a:rPr lang="en-US" sz="3900" dirty="0">
                <a:solidFill>
                  <a:schemeClr val="bg1"/>
                </a:solidFill>
              </a:rPr>
              <a:t>-&gt;</a:t>
            </a:r>
            <a:r>
              <a:rPr lang="en-US" sz="3900" dirty="0" err="1">
                <a:solidFill>
                  <a:schemeClr val="bg1"/>
                </a:solidFill>
              </a:rPr>
              <a:t>műholdas</a:t>
            </a:r>
            <a:r>
              <a:rPr lang="en-US" sz="3900" dirty="0">
                <a:solidFill>
                  <a:schemeClr val="bg1"/>
                </a:solidFill>
              </a:rPr>
              <a:t> </a:t>
            </a:r>
            <a:r>
              <a:rPr lang="en-US" sz="3900" dirty="0" err="1">
                <a:solidFill>
                  <a:schemeClr val="bg1"/>
                </a:solidFill>
              </a:rPr>
              <a:t>adatok</a:t>
            </a:r>
            <a:endParaRPr lang="en-US" sz="3900" dirty="0">
              <a:solidFill>
                <a:schemeClr val="bg1"/>
              </a:solidFill>
            </a:endParaRPr>
          </a:p>
          <a:p>
            <a:r>
              <a:rPr lang="en-US" sz="3900" dirty="0" err="1">
                <a:solidFill>
                  <a:schemeClr val="bg1"/>
                </a:solidFill>
              </a:rPr>
              <a:t>Nehézségek</a:t>
            </a:r>
            <a:endParaRPr lang="en-US" sz="3900" dirty="0">
              <a:solidFill>
                <a:schemeClr val="bg1"/>
              </a:solidFill>
            </a:endParaRPr>
          </a:p>
          <a:p>
            <a:r>
              <a:rPr lang="en-US" sz="3900" dirty="0">
                <a:solidFill>
                  <a:schemeClr val="bg1"/>
                </a:solidFill>
              </a:rPr>
              <a:t>25 </a:t>
            </a:r>
            <a:r>
              <a:rPr lang="en-US" sz="3900" dirty="0" err="1">
                <a:solidFill>
                  <a:schemeClr val="bg1"/>
                </a:solidFill>
              </a:rPr>
              <a:t>ország</a:t>
            </a:r>
            <a:endParaRPr lang="en-US" sz="3900" dirty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87417AF-190E-4D6E-AFA6-7D3E84B0B4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Kép 22">
            <a:extLst>
              <a:ext uri="{FF2B5EF4-FFF2-40B4-BE49-F238E27FC236}">
                <a16:creationId xmlns:a16="http://schemas.microsoft.com/office/drawing/2014/main" id="{825BE45D-5005-5D83-7625-C9F839096D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661" y="3776793"/>
            <a:ext cx="3588640" cy="2691479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80B30ED8-273E-4C07-8568-2FE5CC5C48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5F349240-4333-A0E9-0FE7-DCDCFC16BAA2}"/>
              </a:ext>
            </a:extLst>
          </p:cNvPr>
          <p:cNvSpPr txBox="1"/>
          <p:nvPr/>
        </p:nvSpPr>
        <p:spPr>
          <a:xfrm>
            <a:off x="5184736" y="251930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hu-HU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CB123370-9445-F7B9-E764-CF6979EF4F6A}"/>
              </a:ext>
            </a:extLst>
          </p:cNvPr>
          <p:cNvSpPr txBox="1"/>
          <p:nvPr/>
        </p:nvSpPr>
        <p:spPr>
          <a:xfrm>
            <a:off x="5749181" y="1592878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hu-HU" dirty="0"/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F3A3FBBB-43F3-6D17-66BA-DF1D6193D380}"/>
              </a:ext>
            </a:extLst>
          </p:cNvPr>
          <p:cNvSpPr txBox="1"/>
          <p:nvPr/>
        </p:nvSpPr>
        <p:spPr>
          <a:xfrm>
            <a:off x="5184736" y="251930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hu-HU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2B73BCA8-C5EA-E8E3-68AA-2EA5209103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607" y="444660"/>
            <a:ext cx="3476153" cy="231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5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15E50548-98AF-DAF1-F86C-7A6618AC5F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" r="-1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0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5157E783-F3FA-8E13-84BF-FDB48AE41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hu-HU" sz="3800" dirty="0">
                <a:solidFill>
                  <a:schemeClr val="bg1"/>
                </a:solidFill>
                <a:latin typeface="Baguet Script" pitchFamily="2" charset="0"/>
              </a:rPr>
              <a:t>Elméletek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278B154-6253-5859-EABF-643463465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930" y="1879926"/>
            <a:ext cx="5624508" cy="3647710"/>
          </a:xfrm>
        </p:spPr>
        <p:txBody>
          <a:bodyPr anchor="ctr">
            <a:no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1. </a:t>
            </a:r>
            <a:r>
              <a:rPr lang="en-GB" dirty="0" err="1">
                <a:solidFill>
                  <a:schemeClr val="bg1"/>
                </a:solidFill>
              </a:rPr>
              <a:t>Dühös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ellenzéki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pilóta</a:t>
            </a:r>
            <a:r>
              <a:rPr lang="en-GB" dirty="0">
                <a:solidFill>
                  <a:schemeClr val="bg1"/>
                </a:solidFill>
              </a:rPr>
              <a:t>-&gt;</a:t>
            </a:r>
            <a:r>
              <a:rPr lang="hu-HU" dirty="0" err="1">
                <a:solidFill>
                  <a:schemeClr val="bg1"/>
                </a:solidFill>
              </a:rPr>
              <a:t>Zaharie</a:t>
            </a:r>
            <a:r>
              <a:rPr lang="hu-HU" dirty="0">
                <a:solidFill>
                  <a:schemeClr val="bg1"/>
                </a:solidFill>
              </a:rPr>
              <a:t> Ahmad </a:t>
            </a:r>
            <a:r>
              <a:rPr lang="hu-HU" dirty="0" err="1">
                <a:solidFill>
                  <a:schemeClr val="bg1"/>
                </a:solidFill>
              </a:rPr>
              <a:t>Shah</a:t>
            </a:r>
            <a:r>
              <a:rPr lang="hu-HU" dirty="0">
                <a:solidFill>
                  <a:schemeClr val="bg1"/>
                </a:solidFill>
              </a:rPr>
              <a:t>  ,,láthatatlan öngyilkosság</a:t>
            </a:r>
            <a:r>
              <a:rPr lang="en-GB" dirty="0">
                <a:solidFill>
                  <a:schemeClr val="bg1"/>
                </a:solidFill>
              </a:rPr>
              <a:t>”</a:t>
            </a:r>
          </a:p>
          <a:p>
            <a:r>
              <a:rPr lang="en-GB" dirty="0">
                <a:solidFill>
                  <a:schemeClr val="bg1"/>
                </a:solidFill>
              </a:rPr>
              <a:t>2.Gépeltérítés-&gt;2 </a:t>
            </a:r>
            <a:r>
              <a:rPr lang="en-GB" dirty="0" err="1">
                <a:solidFill>
                  <a:schemeClr val="bg1"/>
                </a:solidFill>
              </a:rPr>
              <a:t>utas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hamis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útlevél</a:t>
            </a:r>
            <a:r>
              <a:rPr lang="en-GB" dirty="0">
                <a:solidFill>
                  <a:schemeClr val="bg1"/>
                </a:solidFill>
              </a:rPr>
              <a:t> </a:t>
            </a:r>
          </a:p>
          <a:p>
            <a:r>
              <a:rPr lang="en-GB" dirty="0" err="1">
                <a:solidFill>
                  <a:schemeClr val="bg1"/>
                </a:solidFill>
              </a:rPr>
              <a:t>3.Műszaki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hiba</a:t>
            </a:r>
            <a:r>
              <a:rPr lang="hu-HU" dirty="0">
                <a:solidFill>
                  <a:schemeClr val="bg1"/>
                </a:solidFill>
              </a:rPr>
              <a:t>/tűz </a:t>
            </a:r>
          </a:p>
          <a:p>
            <a:r>
              <a:rPr lang="hu-HU" dirty="0" err="1">
                <a:solidFill>
                  <a:schemeClr val="bg1"/>
                </a:solidFill>
              </a:rPr>
              <a:t>4.Hipoxia</a:t>
            </a:r>
            <a:r>
              <a:rPr lang="hu-HU" dirty="0">
                <a:solidFill>
                  <a:schemeClr val="bg1"/>
                </a:solidFill>
              </a:rPr>
              <a:t> (légnyomás vesztés</a:t>
            </a:r>
            <a:r>
              <a:rPr lang="en-GB" dirty="0">
                <a:solidFill>
                  <a:schemeClr val="bg1"/>
                </a:solidFill>
              </a:rPr>
              <a:t>)</a:t>
            </a:r>
          </a:p>
          <a:p>
            <a:r>
              <a:rPr lang="en-GB" dirty="0">
                <a:solidFill>
                  <a:schemeClr val="bg1"/>
                </a:solidFill>
              </a:rPr>
              <a:t>(</a:t>
            </a:r>
            <a:r>
              <a:rPr lang="en-GB" dirty="0" err="1">
                <a:solidFill>
                  <a:schemeClr val="bg1"/>
                </a:solidFill>
              </a:rPr>
              <a:t>5.Vadabb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összeesküvés-e</a:t>
            </a:r>
            <a:r>
              <a:rPr lang="en-GB" u="sng" dirty="0" err="1">
                <a:solidFill>
                  <a:schemeClr val="bg1"/>
                </a:solidFill>
              </a:rPr>
              <a:t>lméletek</a:t>
            </a:r>
            <a:r>
              <a:rPr lang="hu-HU" u="sng" dirty="0">
                <a:solidFill>
                  <a:schemeClr val="bg1"/>
                </a:solidFill>
              </a:rPr>
              <a:t>)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605DC90-1837-7A70-431D-B128D941A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" r="2875"/>
          <a:stretch>
            <a:fillRect/>
          </a:stretch>
        </p:blipFill>
        <p:spPr>
          <a:xfrm>
            <a:off x="6525453" y="1"/>
            <a:ext cx="5666547" cy="3398024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A240C79-242E-4918-9F28-B101847D1C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522277" y="3386960"/>
            <a:ext cx="566972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Kép 4">
            <a:extLst>
              <a:ext uri="{FF2B5EF4-FFF2-40B4-BE49-F238E27FC236}">
                <a16:creationId xmlns:a16="http://schemas.microsoft.com/office/drawing/2014/main" id="{8D7CEF5A-2D9F-0AB3-D39A-888E7E2969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8334"/>
          <a:stretch>
            <a:fillRect/>
          </a:stretch>
        </p:blipFill>
        <p:spPr>
          <a:xfrm>
            <a:off x="6522277" y="3398024"/>
            <a:ext cx="5669723" cy="346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0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yíl: balra mutató 2">
            <a:extLst>
              <a:ext uri="{FF2B5EF4-FFF2-40B4-BE49-F238E27FC236}">
                <a16:creationId xmlns:a16="http://schemas.microsoft.com/office/drawing/2014/main" id="{275E39B3-FBE9-6213-6AE3-EE9A88E03572}"/>
              </a:ext>
            </a:extLst>
          </p:cNvPr>
          <p:cNvSpPr/>
          <p:nvPr/>
        </p:nvSpPr>
        <p:spPr>
          <a:xfrm>
            <a:off x="6924469" y="3549056"/>
            <a:ext cx="1494513" cy="404857"/>
          </a:xfrm>
          <a:prstGeom prst="leftArrow">
            <a:avLst>
              <a:gd name="adj1" fmla="val 50000"/>
              <a:gd name="adj2" fmla="val 10300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95488D21-A59B-E6EE-5E4B-6648C7A96177}"/>
              </a:ext>
            </a:extLst>
          </p:cNvPr>
          <p:cNvSpPr/>
          <p:nvPr/>
        </p:nvSpPr>
        <p:spPr>
          <a:xfrm>
            <a:off x="0" y="0"/>
            <a:ext cx="12192000" cy="686215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B1722966-B132-E3EB-699C-567E3E8BAD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269"/>
          <a:stretch/>
        </p:blipFill>
        <p:spPr>
          <a:xfrm>
            <a:off x="7021609" y="-1"/>
            <a:ext cx="5199558" cy="6894346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51459013-AE9C-B97B-DA23-B51A4C5F24A2}"/>
              </a:ext>
            </a:extLst>
          </p:cNvPr>
          <p:cNvSpPr txBox="1"/>
          <p:nvPr/>
        </p:nvSpPr>
        <p:spPr>
          <a:xfrm>
            <a:off x="204318" y="752033"/>
            <a:ext cx="314375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5200" dirty="0">
                <a:solidFill>
                  <a:schemeClr val="bg1"/>
                </a:solidFill>
                <a:latin typeface="Baguet Script" pitchFamily="2" charset="0"/>
              </a:rPr>
              <a:t>Utas lista</a:t>
            </a:r>
          </a:p>
          <a:p>
            <a:pPr algn="l"/>
            <a:endParaRPr lang="hu-HU" sz="5200" dirty="0"/>
          </a:p>
          <a:p>
            <a:pPr algn="l"/>
            <a:endParaRPr lang="hu-HU" sz="5200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64E1288E-2152-5AD1-6AE9-8A1CD92C0F58}"/>
              </a:ext>
            </a:extLst>
          </p:cNvPr>
          <p:cNvSpPr txBox="1"/>
          <p:nvPr/>
        </p:nvSpPr>
        <p:spPr>
          <a:xfrm>
            <a:off x="233485" y="1961965"/>
            <a:ext cx="37601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3000" dirty="0">
                <a:solidFill>
                  <a:schemeClr val="bg1"/>
                </a:solidFill>
              </a:rPr>
              <a:t>Itt látszik a 2 utas hamis útlevéllel</a:t>
            </a:r>
          </a:p>
        </p:txBody>
      </p:sp>
      <p:cxnSp>
        <p:nvCxnSpPr>
          <p:cNvPr id="6" name="Egyenes összekötő nyíllal 5">
            <a:extLst>
              <a:ext uri="{FF2B5EF4-FFF2-40B4-BE49-F238E27FC236}">
                <a16:creationId xmlns:a16="http://schemas.microsoft.com/office/drawing/2014/main" id="{B1DC558F-EDA4-7CEF-6105-4DAED8CFF4AE}"/>
              </a:ext>
            </a:extLst>
          </p:cNvPr>
          <p:cNvCxnSpPr>
            <a:cxnSpLocks/>
          </p:cNvCxnSpPr>
          <p:nvPr/>
        </p:nvCxnSpPr>
        <p:spPr>
          <a:xfrm>
            <a:off x="233485" y="1594172"/>
            <a:ext cx="2682811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61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EEABCC8-224F-1B66-8CA4-F9FF2232B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222" y="320040"/>
            <a:ext cx="6894576" cy="1783080"/>
          </a:xfrm>
        </p:spPr>
        <p:txBody>
          <a:bodyPr anchor="b">
            <a:normAutofit/>
          </a:bodyPr>
          <a:lstStyle/>
          <a:p>
            <a:r>
              <a:rPr lang="hu-HU" sz="5400" dirty="0">
                <a:solidFill>
                  <a:schemeClr val="bg1"/>
                </a:solidFill>
                <a:latin typeface="Baguet Script" pitchFamily="2" charset="0"/>
              </a:rPr>
              <a:t>Fizikai bizonyítékok</a:t>
            </a:r>
          </a:p>
        </p:txBody>
      </p:sp>
      <p:sp>
        <p:nvSpPr>
          <p:cNvPr id="3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488FCD0-D976-6BC3-A2A7-DAFEE03E8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r>
              <a:rPr lang="hu-HU" sz="2200" dirty="0" err="1">
                <a:solidFill>
                  <a:schemeClr val="bg1"/>
                </a:solidFill>
              </a:rPr>
              <a:t>Flaperon</a:t>
            </a:r>
            <a:r>
              <a:rPr lang="hu-HU" sz="2200" dirty="0">
                <a:solidFill>
                  <a:schemeClr val="bg1"/>
                </a:solidFill>
              </a:rPr>
              <a:t>(szárnylapát)-&gt;2015</a:t>
            </a:r>
          </a:p>
          <a:p>
            <a:r>
              <a:rPr lang="hu-HU" sz="2200" dirty="0">
                <a:solidFill>
                  <a:schemeClr val="bg1"/>
                </a:solidFill>
              </a:rPr>
              <a:t>További leletek-&gt;</a:t>
            </a:r>
            <a:r>
              <a:rPr lang="hu-HU" sz="2200" dirty="0" err="1">
                <a:solidFill>
                  <a:schemeClr val="bg1"/>
                </a:solidFill>
              </a:rPr>
              <a:t>Madagaszkár,Mozambik</a:t>
            </a:r>
            <a:r>
              <a:rPr lang="hu-HU" sz="2200" dirty="0">
                <a:solidFill>
                  <a:schemeClr val="bg1"/>
                </a:solidFill>
              </a:rPr>
              <a:t> stb.</a:t>
            </a:r>
          </a:p>
          <a:p>
            <a:r>
              <a:rPr lang="hu-HU" sz="2200" dirty="0">
                <a:solidFill>
                  <a:schemeClr val="bg1"/>
                </a:solidFill>
              </a:rPr>
              <a:t>Mit árulnak el?-&gt; a gép nagy sebességgel csapódott a vízbe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1FA15D8F-2718-456B-A15C-41D59AABE0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6" r="3" b="3"/>
          <a:stretch>
            <a:fillRect/>
          </a:stretch>
        </p:blipFill>
        <p:spPr>
          <a:xfrm>
            <a:off x="7863840" y="444799"/>
            <a:ext cx="4014216" cy="3198737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E68B0E69-5ED2-36D4-2BD9-6B2D2A48D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340" y="4079193"/>
            <a:ext cx="3868928" cy="21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27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5FB513E-5109-554D-0BA5-2C46CEEDF5E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1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hu-HU" dirty="0">
                <a:solidFill>
                  <a:schemeClr val="bg1"/>
                </a:solidFill>
                <a:latin typeface="Baguet Script" pitchFamily="2" charset="0"/>
              </a:rPr>
              <a:t>Napjainkban</a:t>
            </a:r>
            <a:r>
              <a:rPr lang="en-GB" dirty="0">
                <a:solidFill>
                  <a:schemeClr val="bg1"/>
                </a:solidFill>
                <a:latin typeface="Baguet Script" pitchFamily="2" charset="0"/>
              </a:rPr>
              <a:t>(</a:t>
            </a:r>
            <a:r>
              <a:rPr lang="en-GB" dirty="0" err="1">
                <a:solidFill>
                  <a:schemeClr val="bg1"/>
                </a:solidFill>
                <a:latin typeface="Baguet Script" pitchFamily="2" charset="0"/>
              </a:rPr>
              <a:t>hol</a:t>
            </a:r>
            <a:r>
              <a:rPr lang="en-GB" dirty="0">
                <a:solidFill>
                  <a:schemeClr val="bg1"/>
                </a:solidFill>
                <a:latin typeface="Baguet Script" pitchFamily="2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Baguet Script" pitchFamily="2" charset="0"/>
              </a:rPr>
              <a:t>tartunk</a:t>
            </a:r>
            <a:r>
              <a:rPr lang="en-GB" dirty="0">
                <a:solidFill>
                  <a:schemeClr val="bg1"/>
                </a:solidFill>
                <a:latin typeface="Baguet Script" pitchFamily="2" charset="0"/>
              </a:rPr>
              <a:t> most?)</a:t>
            </a:r>
            <a:endParaRPr lang="hu-HU" dirty="0">
              <a:solidFill>
                <a:schemeClr val="bg1"/>
              </a:solidFill>
              <a:latin typeface="Baguet Script" pitchFamily="2" charset="0"/>
            </a:endParaRPr>
          </a:p>
        </p:txBody>
      </p:sp>
      <p:sp>
        <p:nvSpPr>
          <p:cNvPr id="9" name="Nyíl: jobbra mutató 8">
            <a:extLst>
              <a:ext uri="{FF2B5EF4-FFF2-40B4-BE49-F238E27FC236}">
                <a16:creationId xmlns:a16="http://schemas.microsoft.com/office/drawing/2014/main" id="{B5F6597B-F1BD-A5F0-1B5B-31228C5CCD45}"/>
              </a:ext>
            </a:extLst>
          </p:cNvPr>
          <p:cNvSpPr/>
          <p:nvPr/>
        </p:nvSpPr>
        <p:spPr>
          <a:xfrm>
            <a:off x="1" y="2921097"/>
            <a:ext cx="12191999" cy="1635321"/>
          </a:xfrm>
          <a:prstGeom prst="rightArrow">
            <a:avLst>
              <a:gd name="adj1" fmla="val 25824"/>
              <a:gd name="adj2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84BA6F48-3036-F463-C55F-474E16AF085C}"/>
              </a:ext>
            </a:extLst>
          </p:cNvPr>
          <p:cNvSpPr txBox="1"/>
          <p:nvPr/>
        </p:nvSpPr>
        <p:spPr>
          <a:xfrm>
            <a:off x="63344" y="4033198"/>
            <a:ext cx="22577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</a:rPr>
              <a:t>2017</a:t>
            </a:r>
          </a:p>
          <a:p>
            <a:pPr algn="l"/>
            <a:endParaRPr lang="hu-HU" sz="2800" dirty="0">
              <a:solidFill>
                <a:schemeClr val="bg1"/>
              </a:solidFill>
            </a:endParaRPr>
          </a:p>
          <a:p>
            <a:pPr algn="l"/>
            <a:r>
              <a:rPr lang="hu-HU" sz="2800" dirty="0">
                <a:solidFill>
                  <a:schemeClr val="bg1"/>
                </a:solidFill>
              </a:rPr>
              <a:t>Keresés</a:t>
            </a:r>
          </a:p>
          <a:p>
            <a:pPr algn="l"/>
            <a:r>
              <a:rPr lang="hu-HU" sz="2800" dirty="0">
                <a:solidFill>
                  <a:schemeClr val="bg1"/>
                </a:solidFill>
              </a:rPr>
              <a:t>leállítása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4B173B29-2ADC-58E1-2718-7041203F4E0C}"/>
              </a:ext>
            </a:extLst>
          </p:cNvPr>
          <p:cNvSpPr txBox="1"/>
          <p:nvPr/>
        </p:nvSpPr>
        <p:spPr>
          <a:xfrm>
            <a:off x="1137984" y="4033198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</a:rPr>
              <a:t>2018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77A732C7-358C-F19D-1322-B1B69FB38388}"/>
              </a:ext>
            </a:extLst>
          </p:cNvPr>
          <p:cNvSpPr txBox="1"/>
          <p:nvPr/>
        </p:nvSpPr>
        <p:spPr>
          <a:xfrm>
            <a:off x="2154924" y="4033198"/>
            <a:ext cx="3280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8E8EFA82-47CC-9821-6069-B2CDFC4EDC7B}"/>
              </a:ext>
            </a:extLst>
          </p:cNvPr>
          <p:cNvSpPr txBox="1"/>
          <p:nvPr/>
        </p:nvSpPr>
        <p:spPr>
          <a:xfrm>
            <a:off x="3301218" y="4033198"/>
            <a:ext cx="3868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</a:rPr>
              <a:t>2020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E832DB54-95A3-2A13-8B98-2F3776730761}"/>
              </a:ext>
            </a:extLst>
          </p:cNvPr>
          <p:cNvSpPr txBox="1"/>
          <p:nvPr/>
        </p:nvSpPr>
        <p:spPr>
          <a:xfrm>
            <a:off x="4452840" y="4033198"/>
            <a:ext cx="42540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</a:rPr>
              <a:t>2021</a:t>
            </a:r>
          </a:p>
          <a:p>
            <a:pPr algn="l"/>
            <a:endParaRPr lang="hu-HU" sz="2800" dirty="0">
              <a:solidFill>
                <a:schemeClr val="bg1"/>
              </a:solidFill>
            </a:endParaRPr>
          </a:p>
          <a:p>
            <a:pPr algn="l"/>
            <a:r>
              <a:rPr lang="hu-HU" sz="2800" dirty="0">
                <a:solidFill>
                  <a:schemeClr val="bg1"/>
                </a:solidFill>
              </a:rPr>
              <a:t>WSPR </a:t>
            </a:r>
          </a:p>
          <a:p>
            <a:pPr algn="l"/>
            <a:r>
              <a:rPr lang="hu-HU" sz="2800" dirty="0">
                <a:solidFill>
                  <a:schemeClr val="bg1"/>
                </a:solidFill>
              </a:rPr>
              <a:t>technológia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8E260434-CC6B-9F8C-5198-A99737ECBE44}"/>
              </a:ext>
            </a:extLst>
          </p:cNvPr>
          <p:cNvSpPr txBox="1"/>
          <p:nvPr/>
        </p:nvSpPr>
        <p:spPr>
          <a:xfrm flipH="1">
            <a:off x="5656832" y="4033198"/>
            <a:ext cx="302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</a:rPr>
              <a:t>2022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1B11F373-4A14-BC61-A931-ECC937ED254B}"/>
              </a:ext>
            </a:extLst>
          </p:cNvPr>
          <p:cNvSpPr txBox="1"/>
          <p:nvPr/>
        </p:nvSpPr>
        <p:spPr>
          <a:xfrm>
            <a:off x="6903783" y="4033198"/>
            <a:ext cx="4450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</a:rPr>
              <a:t>2023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BD136899-05A8-BDBA-41F6-57927C515D53}"/>
              </a:ext>
            </a:extLst>
          </p:cNvPr>
          <p:cNvSpPr txBox="1"/>
          <p:nvPr/>
        </p:nvSpPr>
        <p:spPr>
          <a:xfrm flipH="1">
            <a:off x="8147441" y="4033198"/>
            <a:ext cx="227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</a:rPr>
              <a:t>2024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A87D7646-C8F3-C557-E6FD-3ED7C4B1A55D}"/>
              </a:ext>
            </a:extLst>
          </p:cNvPr>
          <p:cNvSpPr txBox="1"/>
          <p:nvPr/>
        </p:nvSpPr>
        <p:spPr>
          <a:xfrm>
            <a:off x="9225216" y="4033198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</a:rPr>
              <a:t>2025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4444865A-BE27-D2FF-F542-A0530D0E82F9}"/>
              </a:ext>
            </a:extLst>
          </p:cNvPr>
          <p:cNvSpPr txBox="1"/>
          <p:nvPr/>
        </p:nvSpPr>
        <p:spPr>
          <a:xfrm>
            <a:off x="10317575" y="4045123"/>
            <a:ext cx="1828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</a:rPr>
              <a:t>2026</a:t>
            </a:r>
          </a:p>
          <a:p>
            <a:pPr algn="l"/>
            <a:endParaRPr lang="hu-HU" sz="2800" dirty="0">
              <a:solidFill>
                <a:schemeClr val="bg1"/>
              </a:solidFill>
            </a:endParaRPr>
          </a:p>
          <a:p>
            <a:pPr algn="l"/>
            <a:r>
              <a:rPr lang="hu-HU" sz="2800" dirty="0">
                <a:solidFill>
                  <a:schemeClr val="bg1"/>
                </a:solidFill>
              </a:rPr>
              <a:t>Ocean</a:t>
            </a:r>
          </a:p>
          <a:p>
            <a:pPr algn="l"/>
            <a:r>
              <a:rPr lang="hu-HU" sz="2800" dirty="0" err="1">
                <a:solidFill>
                  <a:schemeClr val="bg1"/>
                </a:solidFill>
              </a:rPr>
              <a:t>Infinity</a:t>
            </a:r>
            <a:r>
              <a:rPr lang="hu-HU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6FC5F02C-1BF7-9ABE-CB5B-E4048477D565}"/>
              </a:ext>
            </a:extLst>
          </p:cNvPr>
          <p:cNvSpPr txBox="1"/>
          <p:nvPr/>
        </p:nvSpPr>
        <p:spPr>
          <a:xfrm rot="10800000" flipV="1">
            <a:off x="517407" y="2865846"/>
            <a:ext cx="244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</a:rPr>
              <a:t>zárójelentés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551832F7-C9DF-5F72-9EC0-B9AC1EB1F886}"/>
              </a:ext>
            </a:extLst>
          </p:cNvPr>
          <p:cNvSpPr txBox="1"/>
          <p:nvPr/>
        </p:nvSpPr>
        <p:spPr>
          <a:xfrm>
            <a:off x="7690240" y="2650402"/>
            <a:ext cx="2449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</a:rPr>
              <a:t>10. Évforduló</a:t>
            </a:r>
          </a:p>
          <a:p>
            <a:pPr algn="l"/>
            <a:r>
              <a:rPr lang="hu-HU" sz="2800" dirty="0">
                <a:solidFill>
                  <a:schemeClr val="bg1"/>
                </a:solidFill>
              </a:rPr>
              <a:t>Új remény</a:t>
            </a:r>
          </a:p>
        </p:txBody>
      </p:sp>
    </p:spTree>
    <p:extLst>
      <p:ext uri="{BB962C8B-B14F-4D97-AF65-F5344CB8AC3E}">
        <p14:creationId xmlns:p14="http://schemas.microsoft.com/office/powerpoint/2010/main" val="23599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3" grpId="0"/>
      <p:bldP spid="4" grpId="0"/>
      <p:bldP spid="5" grpId="0"/>
      <p:bldP spid="7" grpId="0"/>
      <p:bldP spid="8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182</Words>
  <Application>Microsoft Office PowerPoint</Application>
  <PresentationFormat>Szélesvásznú</PresentationFormat>
  <Paragraphs>57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6" baseType="lpstr">
      <vt:lpstr>Arial</vt:lpstr>
      <vt:lpstr>Baguet Script</vt:lpstr>
      <vt:lpstr>Calibri</vt:lpstr>
      <vt:lpstr>Calibri Light</vt:lpstr>
      <vt:lpstr>Office-téma</vt:lpstr>
      <vt:lpstr>PowerPoint-bemutató</vt:lpstr>
      <vt:lpstr>A járat adatai</vt:lpstr>
      <vt:lpstr>Mi történt a felszállás utáni első órában?</vt:lpstr>
      <vt:lpstr>PowerPoint-bemutató</vt:lpstr>
      <vt:lpstr>PowerPoint-bemutató</vt:lpstr>
      <vt:lpstr>Elméletek</vt:lpstr>
      <vt:lpstr>PowerPoint-bemutató</vt:lpstr>
      <vt:lpstr>Fizikai bizonyítékok</vt:lpstr>
      <vt:lpstr>Napjainkban(hol tartunk most?)</vt:lpstr>
      <vt:lpstr>Képek a keresésről és megemlékezésről</vt:lpstr>
      <vt:lpstr>Összefoglalás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Péter</dc:creator>
  <cp:lastModifiedBy>Péter</cp:lastModifiedBy>
  <cp:revision>12</cp:revision>
  <dcterms:created xsi:type="dcterms:W3CDTF">2026-04-17T19:52:41Z</dcterms:created>
  <dcterms:modified xsi:type="dcterms:W3CDTF">2026-04-20T13:43:26Z</dcterms:modified>
</cp:coreProperties>
</file>