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8"/>
  </p:notesMasterIdLst>
  <p:sldIdLst>
    <p:sldId id="256" r:id="rId5"/>
    <p:sldId id="259" r:id="rId6"/>
    <p:sldId id="258" r:id="rId7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AB86"/>
    <a:srgbClr val="111C1B"/>
    <a:srgbClr val="BD9B85"/>
    <a:srgbClr val="BFA593"/>
    <a:srgbClr val="FFFFFF"/>
    <a:srgbClr val="FCFCFC"/>
    <a:srgbClr val="161E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6C9199A-3653-4D4B-98A6-4EB41736F6E5}" v="1157" dt="2026-04-12T09:40:37.2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2256" autoAdjust="0"/>
  </p:normalViewPr>
  <p:slideViewPr>
    <p:cSldViewPr snapToGrid="0">
      <p:cViewPr>
        <p:scale>
          <a:sx n="25" d="100"/>
          <a:sy n="25" d="100"/>
        </p:scale>
        <p:origin x="2333" y="22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8FCD8D-7B2F-4D8E-BA14-5B56DD5C6B13}" type="datetimeFigureOut">
              <a:rPr lang="hu-HU" smtClean="0"/>
              <a:t>2026. 04. 19.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C495A2-BD78-456F-B1FF-3F550E5F6BF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81192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Sziasztok, ebben az előadásban az oboa hangszert fogjuk körbejárni, szóval szerintem vágjunk is bele.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C495A2-BD78-456F-B1FF-3F550E5F6BF2}" type="slidenum">
              <a:rPr lang="hu-HU" smtClean="0"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326180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Elmagyarázom mi micsoda, miből van, mi a különlegessége melyik mechanikai elemnek, vagy alkatrésznek. A </a:t>
            </a:r>
            <a:r>
              <a:rPr lang="hu-HU" dirty="0" err="1"/>
              <a:t>hőingadpzásra</a:t>
            </a:r>
            <a:r>
              <a:rPr lang="hu-HU" dirty="0"/>
              <a:t> és a párára is érzékeny mind a nád és mind a test, a hidegben a mindenféle tengelyek nem forognak olyan jól, a nagy párában beáznak a gombok és szelepek párnácskái, és a folyadék hörgő hangot ad ki, stb.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C495A2-BD78-456F-B1FF-3F550E5F6BF2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46489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1636C37-34D8-C30C-6106-CF6322BE7A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3A93DBAB-BE2E-8633-1198-0C4F8BF4DB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50F3082-BCC3-F7F2-DC76-E929627F6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65C4D-ACF3-446B-9DAA-4A91122653AB}" type="datetimeFigureOut">
              <a:rPr lang="hu-HU" smtClean="0"/>
              <a:t>2026. 04. 19.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321B8E7-5190-892C-7A69-700E53430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F1E94D3-BDCE-0A09-99DB-A627F4DD8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67876-55C7-40B2-8449-AAA60AFB1FC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52083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4BA89AB-4881-DCAF-9D46-CE59B4B0A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8909D659-DCB6-54CE-D1D5-1FD0F00545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9CD3238-4739-086F-F52D-986A95D92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65C4D-ACF3-446B-9DAA-4A91122653AB}" type="datetimeFigureOut">
              <a:rPr lang="hu-HU" smtClean="0"/>
              <a:t>2026. 04. 19.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07B9E2A-12AF-2597-F0D9-B00982098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7DFA6EB-284E-E7FD-8DE1-827B63A2C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67876-55C7-40B2-8449-AAA60AFB1FC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08710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74F1E2D5-8DCE-C7BD-E67C-08923F5074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8372CC6E-A1D5-3728-7630-169042C5B2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0679B4D-114D-9A83-C8A4-BEFEC8EEA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65C4D-ACF3-446B-9DAA-4A91122653AB}" type="datetimeFigureOut">
              <a:rPr lang="hu-HU" smtClean="0"/>
              <a:t>2026. 04. 19.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9BD35CA-A8C8-6B2F-9A7E-A7419C141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519FA81-AAC7-16D5-F195-F763B0B0F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67876-55C7-40B2-8449-AAA60AFB1FC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10991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D789FD7-A9AB-9CB4-304C-0FB3D8BC4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EA66FE7-629F-DA03-B1D2-8654EB314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82FF989-915C-6731-D078-2D8C401CD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65C4D-ACF3-446B-9DAA-4A91122653AB}" type="datetimeFigureOut">
              <a:rPr lang="hu-HU" smtClean="0"/>
              <a:t>2026. 04. 19.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D812B19-254A-50DC-B145-05D47A80F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81ECFE4-1FA1-ADFB-CA5C-66BFC5297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67876-55C7-40B2-8449-AAA60AFB1FC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55863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AD25973-5E1F-B1D8-2963-FA0FF35FD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D5B6109D-C0D0-72B4-BC8C-071045B19A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1694F26-10CE-C10F-5E5E-254703845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65C4D-ACF3-446B-9DAA-4A91122653AB}" type="datetimeFigureOut">
              <a:rPr lang="hu-HU" smtClean="0"/>
              <a:t>2026. 04. 19.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46486EB1-D6E7-DE67-0B64-6795776C0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5287C541-CF3C-EB95-A152-76BFE93A8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67876-55C7-40B2-8449-AAA60AFB1FC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6136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82829AC-7284-58DD-5779-D9DC6E720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F67D0DF-3983-4C31-8E8A-38DDA343D3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133C753F-1752-C221-573F-B35745B8B6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B8229E13-B777-7CD6-6B69-9F78AF6D0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65C4D-ACF3-446B-9DAA-4A91122653AB}" type="datetimeFigureOut">
              <a:rPr lang="hu-HU" smtClean="0"/>
              <a:t>2026. 04. 19.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22A1CCBE-6A6B-222F-B531-95612938C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88C16BDA-EDDF-0BA7-98A4-E979D50BA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67876-55C7-40B2-8449-AAA60AFB1FC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59205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9B6679C-4EFD-B969-905F-455AAAF21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98ADEA61-74AC-9260-4FE3-9E3D5C4257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19B56C8D-4BAE-1518-8E9B-5CECEBF99F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F26B39FC-AAF6-43E5-3A13-49456BF443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63C86EA5-00D0-39FB-7AEC-8765352D32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BA6C2528-4654-85E4-1941-D68D45DC9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65C4D-ACF3-446B-9DAA-4A91122653AB}" type="datetimeFigureOut">
              <a:rPr lang="hu-HU" smtClean="0"/>
              <a:t>2026. 04. 19.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91E8D1C6-7ABA-3392-71C7-E78950181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9CCA22F6-4791-EFD5-647E-E759D1130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67876-55C7-40B2-8449-AAA60AFB1FC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59450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8DE477F-0D5C-EF32-3364-91A3A1606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63BAA874-A62E-C607-522F-EBF2AA782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65C4D-ACF3-446B-9DAA-4A91122653AB}" type="datetimeFigureOut">
              <a:rPr lang="hu-HU" smtClean="0"/>
              <a:t>2026. 04. 19.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0BA84C89-6F90-16BE-C04D-FB38938DA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2CE2A9A6-CEDC-D740-8A9B-B5924E6E6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67876-55C7-40B2-8449-AAA60AFB1FC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40052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48E139F3-B2B9-F3D1-3481-F0578440C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65C4D-ACF3-446B-9DAA-4A91122653AB}" type="datetimeFigureOut">
              <a:rPr lang="hu-HU" smtClean="0"/>
              <a:t>2026. 04. 19.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51D465FC-14DC-597E-422E-2C65E1CA0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BF4A15E0-D730-10AA-231F-35B1CA2DF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67876-55C7-40B2-8449-AAA60AFB1FC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59904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B38CDF9-661A-2F27-853D-55E7744E4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85B8508-3A81-D0A8-6503-3A47860FCA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C79B392A-F007-7BDB-1944-BD8774180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CB785250-6A39-40E6-3DCE-808B35CB2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65C4D-ACF3-446B-9DAA-4A91122653AB}" type="datetimeFigureOut">
              <a:rPr lang="hu-HU" smtClean="0"/>
              <a:t>2026. 04. 19.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E21C0274-99A8-CFD9-722F-40F4D9912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3AD8630E-46BC-3D96-9CB5-88233B8B4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67876-55C7-40B2-8449-AAA60AFB1FC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72542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705D222-1C5E-C834-EA9B-718688DF3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4E945AF2-EEF1-9B15-D9AF-E4AF4A0C50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BCDAB2A2-ED07-716C-D697-A88EA6051B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4134669C-3BE7-3614-F4C4-0968E686F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65C4D-ACF3-446B-9DAA-4A91122653AB}" type="datetimeFigureOut">
              <a:rPr lang="hu-HU" smtClean="0"/>
              <a:t>2026. 04. 19.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99813E4E-C590-3889-249D-65E9B4E8D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939AFA04-653B-D95C-51D6-31A07223E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67876-55C7-40B2-8449-AAA60AFB1FC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02264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2228BB64-280A-FB2B-17BD-AE165A194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EA908E49-BDEF-7954-036E-F5ECB5A991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5E9A61D-083D-6AE2-CC77-60F1B97F5D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A65C4D-ACF3-446B-9DAA-4A91122653AB}" type="datetimeFigureOut">
              <a:rPr lang="hu-HU" smtClean="0"/>
              <a:t>2026. 04. 19.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3AC4127-07F3-6458-5E53-9FAAF7FA15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BC79AAF-71BE-7F98-66AF-6A424B60BD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E67876-55C7-40B2-8449-AAA60AFB1FC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41694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0" name="Picture 16" descr="XV. ORSZÁGOS OBOA- ÉS FAGOTTVERSENY – területi válogató – október 22.  péntek – PÉCSI MŰVÉSZETI">
            <a:extLst>
              <a:ext uri="{FF2B5EF4-FFF2-40B4-BE49-F238E27FC236}">
                <a16:creationId xmlns:a16="http://schemas.microsoft.com/office/drawing/2014/main" id="{2465E781-0348-F110-39A7-D73280FDA8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858750" cy="6858000"/>
          </a:xfrm>
          <a:prstGeom prst="rect">
            <a:avLst/>
          </a:prstGeom>
          <a:blipFill>
            <a:blip r:embed="rId4">
              <a:alphaModFix amt="50000"/>
            </a:blip>
            <a:tile tx="0" ty="0" sx="100000" sy="100000" flip="none" algn="tl"/>
          </a:blipFill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pic>
        <p:nvPicPr>
          <p:cNvPr id="1030" name="Picture 6" descr="F.Lorée Oboe - Loree - Paris">
            <a:extLst>
              <a:ext uri="{FF2B5EF4-FFF2-40B4-BE49-F238E27FC236}">
                <a16:creationId xmlns:a16="http://schemas.microsoft.com/office/drawing/2014/main" id="{CA4B985D-7002-B8AE-B872-0890A96D74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87120" y="-6096000"/>
            <a:ext cx="18152483" cy="30596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uffet Crampon Prestige Oboe BC3613G-2">
            <a:extLst>
              <a:ext uri="{FF2B5EF4-FFF2-40B4-BE49-F238E27FC236}">
                <a16:creationId xmlns:a16="http://schemas.microsoft.com/office/drawing/2014/main" id="{F5849C4E-6246-EA33-4D6E-71DE897244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98089" y="14554200"/>
            <a:ext cx="13194666" cy="1508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F5941364-3E22-06E1-0588-FDD5F8A93B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548640" y="1757264"/>
            <a:ext cx="13289280" cy="3343471"/>
          </a:xfrm>
        </p:spPr>
        <p:txBody>
          <a:bodyPr>
            <a:noAutofit/>
          </a:bodyPr>
          <a:lstStyle/>
          <a:p>
            <a:r>
              <a:rPr lang="hu-HU" sz="22000" b="1" dirty="0">
                <a:solidFill>
                  <a:schemeClr val="bg1"/>
                </a:solidFill>
                <a:latin typeface="Amasis MT Pro Black" panose="020F0502020204030204" pitchFamily="18" charset="-18"/>
              </a:rPr>
              <a:t>Az oboa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387876CF-91F4-7F13-EA93-8B299C0C5A02}"/>
              </a:ext>
            </a:extLst>
          </p:cNvPr>
          <p:cNvSpPr txBox="1"/>
          <p:nvPr/>
        </p:nvSpPr>
        <p:spPr>
          <a:xfrm>
            <a:off x="4257040" y="4768302"/>
            <a:ext cx="3677920" cy="461665"/>
          </a:xfrm>
          <a:prstGeom prst="rect">
            <a:avLst/>
          </a:prstGeom>
          <a:solidFill>
            <a:srgbClr val="BD9B85">
              <a:alpha val="58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2400" dirty="0" err="1">
                <a:solidFill>
                  <a:schemeClr val="bg1"/>
                </a:solidFill>
                <a:latin typeface="Amasis MT Pro" panose="02040504050005020304" pitchFamily="18" charset="-18"/>
              </a:rPr>
              <a:t>Zétényi</a:t>
            </a:r>
            <a:r>
              <a:rPr lang="hu-HU" sz="2400" dirty="0">
                <a:solidFill>
                  <a:schemeClr val="bg1"/>
                </a:solidFill>
                <a:latin typeface="Amasis MT Pro" panose="02040504050005020304" pitchFamily="18" charset="-18"/>
              </a:rPr>
              <a:t> Gergő</a:t>
            </a:r>
          </a:p>
        </p:txBody>
      </p:sp>
    </p:spTree>
    <p:extLst>
      <p:ext uri="{BB962C8B-B14F-4D97-AF65-F5344CB8AC3E}">
        <p14:creationId xmlns:p14="http://schemas.microsoft.com/office/powerpoint/2010/main" val="685075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1C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16" descr="XV. ORSZÁGOS OBOA- ÉS FAGOTTVERSENY – területi válogató – október 22.  péntek – PÉCSI MŰVÉSZETI">
            <a:extLst>
              <a:ext uri="{FF2B5EF4-FFF2-40B4-BE49-F238E27FC236}">
                <a16:creationId xmlns:a16="http://schemas.microsoft.com/office/drawing/2014/main" id="{49A87D86-D328-5F75-F8CE-A123D94C9F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858750" cy="6858000"/>
          </a:xfrm>
          <a:prstGeom prst="rect">
            <a:avLst/>
          </a:prstGeom>
          <a:blipFill>
            <a:blip r:embed="rId3">
              <a:alphaModFix amt="50000"/>
            </a:blip>
            <a:tile tx="0" ty="0" sx="100000" sy="100000" flip="none" algn="tl"/>
          </a:blipFill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id="{3DCC9A16-45D5-6097-54D4-E576FD2D0C75}"/>
              </a:ext>
            </a:extLst>
          </p:cNvPr>
          <p:cNvSpPr txBox="1"/>
          <p:nvPr/>
        </p:nvSpPr>
        <p:spPr>
          <a:xfrm>
            <a:off x="2829880" y="1387082"/>
            <a:ext cx="65322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8000" dirty="0">
                <a:solidFill>
                  <a:schemeClr val="bg1"/>
                </a:solidFill>
                <a:latin typeface="Amasis MT Pro Black" panose="02040A04050005020304" pitchFamily="18" charset="-18"/>
              </a:rPr>
              <a:t>Története</a:t>
            </a:r>
          </a:p>
        </p:txBody>
      </p:sp>
      <p:grpSp>
        <p:nvGrpSpPr>
          <p:cNvPr id="25" name="Csoportba foglalás 24">
            <a:extLst>
              <a:ext uri="{FF2B5EF4-FFF2-40B4-BE49-F238E27FC236}">
                <a16:creationId xmlns:a16="http://schemas.microsoft.com/office/drawing/2014/main" id="{26DED762-AED7-4D78-850F-C8EB61B44391}"/>
              </a:ext>
            </a:extLst>
          </p:cNvPr>
          <p:cNvGrpSpPr/>
          <p:nvPr/>
        </p:nvGrpSpPr>
        <p:grpSpPr>
          <a:xfrm>
            <a:off x="13713437" y="-8568"/>
            <a:ext cx="37517286" cy="6866568"/>
            <a:chOff x="13713437" y="-8568"/>
            <a:chExt cx="37517286" cy="6866568"/>
          </a:xfrm>
        </p:grpSpPr>
        <p:pic>
          <p:nvPicPr>
            <p:cNvPr id="1032" name="Picture 8" descr="Mozart – Pristine Classical">
              <a:extLst>
                <a:ext uri="{FF2B5EF4-FFF2-40B4-BE49-F238E27FC236}">
                  <a16:creationId xmlns:a16="http://schemas.microsoft.com/office/drawing/2014/main" id="{F472079D-5D4B-9575-E258-B29F9048FF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741568" y="8568"/>
              <a:ext cx="6237355" cy="6849432"/>
            </a:xfrm>
            <a:prstGeom prst="rect">
              <a:avLst/>
            </a:prstGeom>
            <a:noFill/>
            <a:effectLst>
              <a:softEdge rad="6350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" name="Picture 8" descr="aulos - Ancient Greek (LSJ)">
              <a:extLst>
                <a:ext uri="{FF2B5EF4-FFF2-40B4-BE49-F238E27FC236}">
                  <a16:creationId xmlns:a16="http://schemas.microsoft.com/office/drawing/2014/main" id="{168E06DC-0E08-99BA-73AA-C792F9E827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13437" y="-8568"/>
              <a:ext cx="6175375" cy="6858000"/>
            </a:xfrm>
            <a:prstGeom prst="rect">
              <a:avLst/>
            </a:prstGeom>
            <a:solidFill>
              <a:schemeClr val="tx1">
                <a:alpha val="12000"/>
              </a:schemeClr>
            </a:solidFill>
            <a:effectLst>
              <a:glow>
                <a:schemeClr val="accent1">
                  <a:alpha val="61000"/>
                </a:schemeClr>
              </a:glow>
              <a:softEdge rad="635000"/>
            </a:effectLst>
          </p:spPr>
        </p:pic>
        <p:pic>
          <p:nvPicPr>
            <p:cNvPr id="1030" name="Picture 6" descr="Antonio Vivaldi – Wikipédia">
              <a:extLst>
                <a:ext uri="{FF2B5EF4-FFF2-40B4-BE49-F238E27FC236}">
                  <a16:creationId xmlns:a16="http://schemas.microsoft.com/office/drawing/2014/main" id="{BD2DCD96-52B7-F406-5BD6-E8BCD6E6597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28988" y="0"/>
              <a:ext cx="5556568" cy="6849432"/>
            </a:xfrm>
            <a:prstGeom prst="rect">
              <a:avLst/>
            </a:prstGeom>
            <a:noFill/>
            <a:effectLst>
              <a:softEdge rad="6350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4" name="Csoportba foglalás 23">
              <a:extLst>
                <a:ext uri="{FF2B5EF4-FFF2-40B4-BE49-F238E27FC236}">
                  <a16:creationId xmlns:a16="http://schemas.microsoft.com/office/drawing/2014/main" id="{6B3B7637-DDEA-98BE-135A-B9278EEB39AB}"/>
                </a:ext>
              </a:extLst>
            </p:cNvPr>
            <p:cNvGrpSpPr/>
            <p:nvPr/>
          </p:nvGrpSpPr>
          <p:grpSpPr>
            <a:xfrm>
              <a:off x="15254067" y="1570333"/>
              <a:ext cx="35976656" cy="3600986"/>
              <a:chOff x="15254067" y="1570333"/>
              <a:chExt cx="35976656" cy="3600986"/>
            </a:xfrm>
          </p:grpSpPr>
          <p:grpSp>
            <p:nvGrpSpPr>
              <p:cNvPr id="15" name="Csoportba foglalás 14">
                <a:extLst>
                  <a:ext uri="{FF2B5EF4-FFF2-40B4-BE49-F238E27FC236}">
                    <a16:creationId xmlns:a16="http://schemas.microsoft.com/office/drawing/2014/main" id="{1C544E99-1ADF-FE08-A2E0-321D02DFFBBD}"/>
                  </a:ext>
                </a:extLst>
              </p:cNvPr>
              <p:cNvGrpSpPr/>
              <p:nvPr/>
            </p:nvGrpSpPr>
            <p:grpSpPr>
              <a:xfrm>
                <a:off x="15254067" y="1570333"/>
                <a:ext cx="32782412" cy="3170098"/>
                <a:chOff x="15254067" y="1570333"/>
                <a:chExt cx="32782412" cy="3170098"/>
              </a:xfrm>
            </p:grpSpPr>
            <p:sp>
              <p:nvSpPr>
                <p:cNvPr id="8" name="Szövegdoboz 7">
                  <a:extLst>
                    <a:ext uri="{FF2B5EF4-FFF2-40B4-BE49-F238E27FC236}">
                      <a16:creationId xmlns:a16="http://schemas.microsoft.com/office/drawing/2014/main" id="{A06A5F68-D8C0-4769-0871-B25930AD7304}"/>
                    </a:ext>
                  </a:extLst>
                </p:cNvPr>
                <p:cNvSpPr txBox="1"/>
                <p:nvPr/>
              </p:nvSpPr>
              <p:spPr>
                <a:xfrm>
                  <a:off x="15254067" y="1570333"/>
                  <a:ext cx="3094117" cy="110799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hu-HU" sz="6600" dirty="0" err="1">
                      <a:solidFill>
                        <a:schemeClr val="bg1"/>
                      </a:solidFill>
                      <a:latin typeface="Amasis MT Pro Black" panose="02040A04050005020304" pitchFamily="18" charset="-18"/>
                    </a:rPr>
                    <a:t>Aulosz</a:t>
                  </a:r>
                  <a:endParaRPr lang="hu-HU" sz="6600" dirty="0">
                    <a:solidFill>
                      <a:schemeClr val="bg1"/>
                    </a:solidFill>
                    <a:latin typeface="Amasis MT Pro Black" panose="02040A04050005020304" pitchFamily="18" charset="-18"/>
                  </a:endParaRPr>
                </a:p>
              </p:txBody>
            </p:sp>
            <p:grpSp>
              <p:nvGrpSpPr>
                <p:cNvPr id="11" name="Csoportba foglalás 10">
                  <a:extLst>
                    <a:ext uri="{FF2B5EF4-FFF2-40B4-BE49-F238E27FC236}">
                      <a16:creationId xmlns:a16="http://schemas.microsoft.com/office/drawing/2014/main" id="{40CC044E-AE2F-0CAE-8A51-754CFC031A20}"/>
                    </a:ext>
                  </a:extLst>
                </p:cNvPr>
                <p:cNvGrpSpPr/>
                <p:nvPr/>
              </p:nvGrpSpPr>
              <p:grpSpPr>
                <a:xfrm>
                  <a:off x="16379332" y="2710521"/>
                  <a:ext cx="31657147" cy="782862"/>
                  <a:chOff x="6665861" y="2633123"/>
                  <a:chExt cx="31666628" cy="782862"/>
                </a:xfrm>
              </p:grpSpPr>
              <p:sp>
                <p:nvSpPr>
                  <p:cNvPr id="9" name="Téglalap 8">
                    <a:extLst>
                      <a:ext uri="{FF2B5EF4-FFF2-40B4-BE49-F238E27FC236}">
                        <a16:creationId xmlns:a16="http://schemas.microsoft.com/office/drawing/2014/main" id="{A72883CD-3F00-0D3E-A27D-836277D67009}"/>
                      </a:ext>
                    </a:extLst>
                  </p:cNvPr>
                  <p:cNvSpPr/>
                  <p:nvPr/>
                </p:nvSpPr>
                <p:spPr>
                  <a:xfrm>
                    <a:off x="7057292" y="2893872"/>
                    <a:ext cx="31275197" cy="268381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hu-HU" dirty="0"/>
                  </a:p>
                </p:txBody>
              </p:sp>
              <p:sp>
                <p:nvSpPr>
                  <p:cNvPr id="10" name="Ellipszis 9">
                    <a:extLst>
                      <a:ext uri="{FF2B5EF4-FFF2-40B4-BE49-F238E27FC236}">
                        <a16:creationId xmlns:a16="http://schemas.microsoft.com/office/drawing/2014/main" id="{5380FCD5-2276-1782-136B-0BAA32B11B38}"/>
                      </a:ext>
                    </a:extLst>
                  </p:cNvPr>
                  <p:cNvSpPr/>
                  <p:nvPr/>
                </p:nvSpPr>
                <p:spPr>
                  <a:xfrm>
                    <a:off x="6665861" y="2633123"/>
                    <a:ext cx="782862" cy="782862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hu-HU" dirty="0"/>
                  </a:p>
                </p:txBody>
              </p:sp>
            </p:grpSp>
            <p:sp>
              <p:nvSpPr>
                <p:cNvPr id="14" name="Szövegdoboz 13">
                  <a:extLst>
                    <a:ext uri="{FF2B5EF4-FFF2-40B4-BE49-F238E27FC236}">
                      <a16:creationId xmlns:a16="http://schemas.microsoft.com/office/drawing/2014/main" id="{ACDFE2BF-8B57-669E-896A-4CAD183B066E}"/>
                    </a:ext>
                  </a:extLst>
                </p:cNvPr>
                <p:cNvSpPr txBox="1"/>
                <p:nvPr/>
              </p:nvSpPr>
              <p:spPr>
                <a:xfrm>
                  <a:off x="15254067" y="3786324"/>
                  <a:ext cx="3094117" cy="9541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457200" indent="-457200" algn="ctr">
                    <a:buFont typeface="Arial" panose="020B0604020202020204" pitchFamily="34" charset="0"/>
                    <a:buChar char="•"/>
                  </a:pPr>
                  <a:r>
                    <a:rPr lang="hu-HU" sz="2800" dirty="0">
                      <a:solidFill>
                        <a:schemeClr val="bg1"/>
                      </a:solidFill>
                      <a:latin typeface="Arial Nova Light" panose="020B0304020202020204" pitchFamily="34" charset="0"/>
                    </a:rPr>
                    <a:t>Ünnepségek,</a:t>
                  </a:r>
                </a:p>
                <a:p>
                  <a:pPr marL="457200" indent="-457200" algn="ctr">
                    <a:buFont typeface="Arial" panose="020B0604020202020204" pitchFamily="34" charset="0"/>
                    <a:buChar char="•"/>
                  </a:pPr>
                  <a:r>
                    <a:rPr lang="hu-HU" sz="2800" dirty="0">
                      <a:solidFill>
                        <a:schemeClr val="bg1"/>
                      </a:solidFill>
                      <a:latin typeface="Arial Nova Light" panose="020B0304020202020204" pitchFamily="34" charset="0"/>
                    </a:rPr>
                    <a:t>Dupla test </a:t>
                  </a:r>
                </a:p>
              </p:txBody>
            </p:sp>
          </p:grpSp>
          <p:sp>
            <p:nvSpPr>
              <p:cNvPr id="17" name="Ellipszis 16">
                <a:extLst>
                  <a:ext uri="{FF2B5EF4-FFF2-40B4-BE49-F238E27FC236}">
                    <a16:creationId xmlns:a16="http://schemas.microsoft.com/office/drawing/2014/main" id="{E805AA74-FE98-C291-10E8-45150EC0ECC2}"/>
                  </a:ext>
                </a:extLst>
              </p:cNvPr>
              <p:cNvSpPr/>
              <p:nvPr/>
            </p:nvSpPr>
            <p:spPr>
              <a:xfrm>
                <a:off x="31924132" y="2710521"/>
                <a:ext cx="782628" cy="78286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 dirty="0"/>
              </a:p>
            </p:txBody>
          </p:sp>
          <p:sp>
            <p:nvSpPr>
              <p:cNvPr id="19" name="Szövegdoboz 18">
                <a:extLst>
                  <a:ext uri="{FF2B5EF4-FFF2-40B4-BE49-F238E27FC236}">
                    <a16:creationId xmlns:a16="http://schemas.microsoft.com/office/drawing/2014/main" id="{896085BD-A71A-E055-2816-53AA31AFAE1A}"/>
                  </a:ext>
                </a:extLst>
              </p:cNvPr>
              <p:cNvSpPr txBox="1"/>
              <p:nvPr/>
            </p:nvSpPr>
            <p:spPr>
              <a:xfrm>
                <a:off x="29826626" y="1602525"/>
                <a:ext cx="4977646" cy="11079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hu-HU" sz="6600" dirty="0">
                    <a:solidFill>
                      <a:schemeClr val="bg1"/>
                    </a:solidFill>
                    <a:latin typeface="Amasis MT Pro Black" panose="02040A04050005020304" pitchFamily="18" charset="-18"/>
                  </a:rPr>
                  <a:t>Barokk kor</a:t>
                </a:r>
              </a:p>
            </p:txBody>
          </p:sp>
          <p:sp>
            <p:nvSpPr>
              <p:cNvPr id="20" name="Szövegdoboz 19">
                <a:extLst>
                  <a:ext uri="{FF2B5EF4-FFF2-40B4-BE49-F238E27FC236}">
                    <a16:creationId xmlns:a16="http://schemas.microsoft.com/office/drawing/2014/main" id="{B2F481A3-0904-B54F-8A6A-4ADC475C6B85}"/>
                  </a:ext>
                </a:extLst>
              </p:cNvPr>
              <p:cNvSpPr txBox="1"/>
              <p:nvPr/>
            </p:nvSpPr>
            <p:spPr>
              <a:xfrm>
                <a:off x="30768387" y="3786324"/>
                <a:ext cx="3094117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 algn="ctr">
                  <a:buFont typeface="Arial" panose="020B0604020202020204" pitchFamily="34" charset="0"/>
                  <a:buChar char="•"/>
                </a:pPr>
                <a:r>
                  <a:rPr lang="hu-HU" sz="2800" dirty="0" err="1">
                    <a:solidFill>
                      <a:schemeClr val="bg1"/>
                    </a:solidFill>
                    <a:latin typeface="Arial Nova Light" panose="020B0304020202020204" pitchFamily="34" charset="0"/>
                  </a:rPr>
                  <a:t>Pommer</a:t>
                </a:r>
                <a:r>
                  <a:rPr lang="hu-HU" sz="2800" dirty="0">
                    <a:solidFill>
                      <a:schemeClr val="bg1"/>
                    </a:solidFill>
                    <a:latin typeface="Arial Nova Light" panose="020B0304020202020204" pitchFamily="34" charset="0"/>
                  </a:rPr>
                  <a:t>,</a:t>
                </a:r>
              </a:p>
              <a:p>
                <a:pPr marL="457200" indent="-457200" algn="ctr">
                  <a:buFont typeface="Arial" panose="020B0604020202020204" pitchFamily="34" charset="0"/>
                  <a:buChar char="•"/>
                </a:pPr>
                <a:r>
                  <a:rPr lang="hu-HU" sz="2800" dirty="0">
                    <a:solidFill>
                      <a:schemeClr val="bg1"/>
                    </a:solidFill>
                    <a:latin typeface="Arial Nova Light" panose="020B0304020202020204" pitchFamily="34" charset="0"/>
                  </a:rPr>
                  <a:t>Franciaország</a:t>
                </a:r>
              </a:p>
            </p:txBody>
          </p:sp>
          <p:sp>
            <p:nvSpPr>
              <p:cNvPr id="21" name="Ellipszis 20">
                <a:extLst>
                  <a:ext uri="{FF2B5EF4-FFF2-40B4-BE49-F238E27FC236}">
                    <a16:creationId xmlns:a16="http://schemas.microsoft.com/office/drawing/2014/main" id="{2FA6DB2C-37C0-FA3C-DF7B-93856E606C8B}"/>
                  </a:ext>
                </a:extLst>
              </p:cNvPr>
              <p:cNvSpPr/>
              <p:nvPr/>
            </p:nvSpPr>
            <p:spPr>
              <a:xfrm>
                <a:off x="47468932" y="2710521"/>
                <a:ext cx="782628" cy="78286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 dirty="0"/>
              </a:p>
            </p:txBody>
          </p:sp>
          <p:sp>
            <p:nvSpPr>
              <p:cNvPr id="22" name="Szövegdoboz 21">
                <a:extLst>
                  <a:ext uri="{FF2B5EF4-FFF2-40B4-BE49-F238E27FC236}">
                    <a16:creationId xmlns:a16="http://schemas.microsoft.com/office/drawing/2014/main" id="{762E9808-E07D-93D9-9361-9B7B07965F36}"/>
                  </a:ext>
                </a:extLst>
              </p:cNvPr>
              <p:cNvSpPr txBox="1"/>
              <p:nvPr/>
            </p:nvSpPr>
            <p:spPr>
              <a:xfrm>
                <a:off x="44489775" y="1570333"/>
                <a:ext cx="6740948" cy="11079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hu-HU" sz="6600" dirty="0">
                    <a:solidFill>
                      <a:schemeClr val="bg1"/>
                    </a:solidFill>
                    <a:latin typeface="Amasis MT Pro Black" panose="02040A04050005020304" pitchFamily="18" charset="-18"/>
                  </a:rPr>
                  <a:t>Bécsi klasszika</a:t>
                </a:r>
              </a:p>
            </p:txBody>
          </p:sp>
          <p:sp>
            <p:nvSpPr>
              <p:cNvPr id="23" name="Szövegdoboz 22">
                <a:extLst>
                  <a:ext uri="{FF2B5EF4-FFF2-40B4-BE49-F238E27FC236}">
                    <a16:creationId xmlns:a16="http://schemas.microsoft.com/office/drawing/2014/main" id="{58864A9D-A321-2C0F-B8F4-A5BF0BBF3925}"/>
                  </a:ext>
                </a:extLst>
              </p:cNvPr>
              <p:cNvSpPr txBox="1"/>
              <p:nvPr/>
            </p:nvSpPr>
            <p:spPr>
              <a:xfrm>
                <a:off x="46047074" y="3786324"/>
                <a:ext cx="3626344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 algn="ctr">
                  <a:buFont typeface="Arial" panose="020B0604020202020204" pitchFamily="34" charset="0"/>
                  <a:buChar char="•"/>
                </a:pPr>
                <a:r>
                  <a:rPr lang="hu-HU" sz="2800" dirty="0">
                    <a:solidFill>
                      <a:schemeClr val="bg1"/>
                    </a:solidFill>
                    <a:latin typeface="Arial Nova Light" panose="020B0304020202020204" pitchFamily="34" charset="0"/>
                  </a:rPr>
                  <a:t>Mai forma,</a:t>
                </a:r>
              </a:p>
              <a:p>
                <a:pPr marL="457200" indent="-457200" algn="ctr">
                  <a:buFont typeface="Arial" panose="020B0604020202020204" pitchFamily="34" charset="0"/>
                  <a:buChar char="•"/>
                </a:pPr>
                <a:r>
                  <a:rPr lang="hu-HU" sz="2800" dirty="0">
                    <a:solidFill>
                      <a:schemeClr val="bg1"/>
                    </a:solidFill>
                    <a:latin typeface="Arial Nova Light" panose="020B0304020202020204" pitchFamily="34" charset="0"/>
                  </a:rPr>
                  <a:t>Veszít népszerűségéből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72337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3.33333E-6 L -1.2349 3.33333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745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4.44444E-6 L -0.87825 4.44444E-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919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87825 4.44444E-6 L -2.14583 4.44444E-6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7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14583 4.44444E-6 L -3.42578 4.44444E-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A5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zövegdoboz 23">
            <a:extLst>
              <a:ext uri="{FF2B5EF4-FFF2-40B4-BE49-F238E27FC236}">
                <a16:creationId xmlns:a16="http://schemas.microsoft.com/office/drawing/2014/main" id="{BB15D394-D0D8-7F38-1E2F-CB025405B4AA}"/>
              </a:ext>
            </a:extLst>
          </p:cNvPr>
          <p:cNvSpPr txBox="1"/>
          <p:nvPr/>
        </p:nvSpPr>
        <p:spPr>
          <a:xfrm>
            <a:off x="4196860" y="2515017"/>
            <a:ext cx="3798277" cy="461665"/>
          </a:xfrm>
          <a:prstGeom prst="rect">
            <a:avLst/>
          </a:prstGeom>
          <a:solidFill>
            <a:srgbClr val="111C1B"/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>
                <a:solidFill>
                  <a:schemeClr val="bg1"/>
                </a:solidFill>
                <a:latin typeface="Arial Nova Light" panose="020F0502020204030204" pitchFamily="34" charset="0"/>
              </a:rPr>
              <a:t>A hangszerek mechanikája</a:t>
            </a:r>
          </a:p>
        </p:txBody>
      </p:sp>
      <p:sp>
        <p:nvSpPr>
          <p:cNvPr id="36" name="Ellipszis 35">
            <a:extLst>
              <a:ext uri="{FF2B5EF4-FFF2-40B4-BE49-F238E27FC236}">
                <a16:creationId xmlns:a16="http://schemas.microsoft.com/office/drawing/2014/main" id="{C92C00DC-EC8A-BB9F-BFA9-9E9668ECAF35}"/>
              </a:ext>
            </a:extLst>
          </p:cNvPr>
          <p:cNvSpPr/>
          <p:nvPr/>
        </p:nvSpPr>
        <p:spPr>
          <a:xfrm>
            <a:off x="-841396" y="-1305275"/>
            <a:ext cx="6848032" cy="6366140"/>
          </a:xfrm>
          <a:prstGeom prst="ellipse">
            <a:avLst/>
          </a:prstGeom>
          <a:solidFill>
            <a:srgbClr val="111C1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2" name="Szövegdoboz 21">
            <a:extLst>
              <a:ext uri="{FF2B5EF4-FFF2-40B4-BE49-F238E27FC236}">
                <a16:creationId xmlns:a16="http://schemas.microsoft.com/office/drawing/2014/main" id="{DF39B892-18F6-FA5B-42A6-6AE262383085}"/>
              </a:ext>
            </a:extLst>
          </p:cNvPr>
          <p:cNvSpPr txBox="1"/>
          <p:nvPr/>
        </p:nvSpPr>
        <p:spPr>
          <a:xfrm>
            <a:off x="4907884" y="2515017"/>
            <a:ext cx="2376228" cy="461665"/>
          </a:xfrm>
          <a:prstGeom prst="rect">
            <a:avLst/>
          </a:prstGeom>
          <a:solidFill>
            <a:srgbClr val="111C1B"/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 err="1">
                <a:solidFill>
                  <a:schemeClr val="bg1"/>
                </a:solidFill>
                <a:latin typeface="Arial Nova Light" panose="020F0502020204030204" pitchFamily="34" charset="0"/>
              </a:rPr>
              <a:t>Grenadilfa</a:t>
            </a:r>
            <a:r>
              <a:rPr lang="hu-HU" sz="2400" b="1" dirty="0">
                <a:solidFill>
                  <a:schemeClr val="bg1"/>
                </a:solidFill>
                <a:latin typeface="Arial Nova Light" panose="020F0502020204030204" pitchFamily="34" charset="0"/>
              </a:rPr>
              <a:t> test</a:t>
            </a:r>
          </a:p>
        </p:txBody>
      </p:sp>
      <p:pic>
        <p:nvPicPr>
          <p:cNvPr id="32" name="Kép 31">
            <a:extLst>
              <a:ext uri="{FF2B5EF4-FFF2-40B4-BE49-F238E27FC236}">
                <a16:creationId xmlns:a16="http://schemas.microsoft.com/office/drawing/2014/main" id="{37D65410-583E-829A-0C48-CDD8D36E02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30362" y="7572090"/>
            <a:ext cx="17174817" cy="17174817"/>
          </a:xfrm>
          <a:prstGeom prst="rect">
            <a:avLst/>
          </a:prstGeom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6FCA093E-E0A4-DCF0-4EDA-4EB057F2EA6D}"/>
              </a:ext>
            </a:extLst>
          </p:cNvPr>
          <p:cNvSpPr txBox="1"/>
          <p:nvPr/>
        </p:nvSpPr>
        <p:spPr>
          <a:xfrm>
            <a:off x="7741920" y="1944624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F99430BE-6F74-6E9E-010B-6FD3E8A7D4D0}"/>
              </a:ext>
            </a:extLst>
          </p:cNvPr>
          <p:cNvSpPr txBox="1"/>
          <p:nvPr/>
        </p:nvSpPr>
        <p:spPr>
          <a:xfrm>
            <a:off x="7741920" y="1944624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pic>
        <p:nvPicPr>
          <p:cNvPr id="14" name="Kép 13">
            <a:extLst>
              <a:ext uri="{FF2B5EF4-FFF2-40B4-BE49-F238E27FC236}">
                <a16:creationId xmlns:a16="http://schemas.microsoft.com/office/drawing/2014/main" id="{20456C9C-7FAD-AF22-C950-4C4717D6A5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2620" y="7572091"/>
            <a:ext cx="14822809" cy="16952586"/>
          </a:xfrm>
          <a:prstGeom prst="rect">
            <a:avLst/>
          </a:prstGeom>
        </p:spPr>
      </p:pic>
      <p:sp>
        <p:nvSpPr>
          <p:cNvPr id="17" name="Szövegdoboz 16">
            <a:extLst>
              <a:ext uri="{FF2B5EF4-FFF2-40B4-BE49-F238E27FC236}">
                <a16:creationId xmlns:a16="http://schemas.microsoft.com/office/drawing/2014/main" id="{B7F1F5F7-2E0F-420D-77AE-B24E6E924D01}"/>
              </a:ext>
            </a:extLst>
          </p:cNvPr>
          <p:cNvSpPr txBox="1"/>
          <p:nvPr/>
        </p:nvSpPr>
        <p:spPr>
          <a:xfrm>
            <a:off x="423786" y="215800"/>
            <a:ext cx="642424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8000" dirty="0">
                <a:solidFill>
                  <a:schemeClr val="bg1"/>
                </a:solidFill>
                <a:latin typeface="Amasis MT Pro Black" panose="02040A04050005020304" pitchFamily="18" charset="-18"/>
              </a:rPr>
              <a:t>Felépítés</a:t>
            </a:r>
          </a:p>
          <a:p>
            <a:r>
              <a:rPr lang="hu-HU" sz="8000" dirty="0">
                <a:solidFill>
                  <a:schemeClr val="bg1"/>
                </a:solidFill>
                <a:latin typeface="Amasis MT Pro Black" panose="02040A04050005020304" pitchFamily="18" charset="-18"/>
              </a:rPr>
              <a:t>&amp;</a:t>
            </a:r>
          </a:p>
          <a:p>
            <a:r>
              <a:rPr lang="hu-HU" sz="4000" dirty="0">
                <a:solidFill>
                  <a:schemeClr val="bg1"/>
                </a:solidFill>
                <a:latin typeface="Amasis MT Pro Black" panose="02040A04050005020304" pitchFamily="18" charset="-18"/>
              </a:rPr>
              <a:t>Összehasonlítás a klarinéttal</a:t>
            </a:r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8140B5C7-4760-2228-3631-12572EF6BA5D}"/>
              </a:ext>
            </a:extLst>
          </p:cNvPr>
          <p:cNvSpPr txBox="1"/>
          <p:nvPr/>
        </p:nvSpPr>
        <p:spPr>
          <a:xfrm>
            <a:off x="5016295" y="1168386"/>
            <a:ext cx="2159409" cy="461665"/>
          </a:xfrm>
          <a:prstGeom prst="rect">
            <a:avLst/>
          </a:prstGeom>
          <a:solidFill>
            <a:srgbClr val="111C1B"/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>
                <a:solidFill>
                  <a:schemeClr val="bg1"/>
                </a:solidFill>
                <a:latin typeface="Arial Nova Light" panose="020F0502020204030204" pitchFamily="34" charset="0"/>
              </a:rPr>
              <a:t>Dupla nádsíp</a:t>
            </a:r>
          </a:p>
        </p:txBody>
      </p:sp>
      <p:sp>
        <p:nvSpPr>
          <p:cNvPr id="19" name="Nyíl: jobbra mutató 18">
            <a:extLst>
              <a:ext uri="{FF2B5EF4-FFF2-40B4-BE49-F238E27FC236}">
                <a16:creationId xmlns:a16="http://schemas.microsoft.com/office/drawing/2014/main" id="{4E2ACD85-5C2B-EED3-2923-00ACE71DA1AD}"/>
              </a:ext>
            </a:extLst>
          </p:cNvPr>
          <p:cNvSpPr/>
          <p:nvPr/>
        </p:nvSpPr>
        <p:spPr>
          <a:xfrm>
            <a:off x="7995137" y="1083749"/>
            <a:ext cx="1065629" cy="661719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3" name="Nyíl: jobbra mutató 22">
            <a:extLst>
              <a:ext uri="{FF2B5EF4-FFF2-40B4-BE49-F238E27FC236}">
                <a16:creationId xmlns:a16="http://schemas.microsoft.com/office/drawing/2014/main" id="{871CD15A-153B-6E03-D756-E6FBA93EA93A}"/>
              </a:ext>
            </a:extLst>
          </p:cNvPr>
          <p:cNvSpPr/>
          <p:nvPr/>
        </p:nvSpPr>
        <p:spPr>
          <a:xfrm>
            <a:off x="8011549" y="2407186"/>
            <a:ext cx="1065629" cy="661720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8" name="Hatszög 27">
            <a:extLst>
              <a:ext uri="{FF2B5EF4-FFF2-40B4-BE49-F238E27FC236}">
                <a16:creationId xmlns:a16="http://schemas.microsoft.com/office/drawing/2014/main" id="{90A2F3B7-DED2-6B7B-7F38-20FA3445B9E3}"/>
              </a:ext>
            </a:extLst>
          </p:cNvPr>
          <p:cNvSpPr/>
          <p:nvPr/>
        </p:nvSpPr>
        <p:spPr>
          <a:xfrm rot="16200000">
            <a:off x="2185602" y="663278"/>
            <a:ext cx="6288604" cy="5386749"/>
          </a:xfrm>
          <a:prstGeom prst="hexagon">
            <a:avLst/>
          </a:prstGeom>
          <a:solidFill>
            <a:srgbClr val="FFFF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9" name="Szövegdoboz 28">
            <a:extLst>
              <a:ext uri="{FF2B5EF4-FFF2-40B4-BE49-F238E27FC236}">
                <a16:creationId xmlns:a16="http://schemas.microsoft.com/office/drawing/2014/main" id="{620FDB6D-9210-7177-4C88-0C1BC45F1493}"/>
              </a:ext>
            </a:extLst>
          </p:cNvPr>
          <p:cNvSpPr txBox="1"/>
          <p:nvPr/>
        </p:nvSpPr>
        <p:spPr>
          <a:xfrm>
            <a:off x="3448404" y="1095457"/>
            <a:ext cx="38959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>
                <a:latin typeface="Amasis MT Pro Black" panose="02040A04050005020304" pitchFamily="18" charset="-18"/>
              </a:rPr>
              <a:t>Érdekességek</a:t>
            </a:r>
          </a:p>
        </p:txBody>
      </p:sp>
      <p:sp>
        <p:nvSpPr>
          <p:cNvPr id="30" name="Szövegdoboz 29">
            <a:extLst>
              <a:ext uri="{FF2B5EF4-FFF2-40B4-BE49-F238E27FC236}">
                <a16:creationId xmlns:a16="http://schemas.microsoft.com/office/drawing/2014/main" id="{50E3C314-4BAA-D92A-26BA-1A027A7291A8}"/>
              </a:ext>
            </a:extLst>
          </p:cNvPr>
          <p:cNvSpPr txBox="1"/>
          <p:nvPr/>
        </p:nvSpPr>
        <p:spPr>
          <a:xfrm>
            <a:off x="3337354" y="2020151"/>
            <a:ext cx="412835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3600" dirty="0">
                <a:latin typeface="Arial Nova Light" panose="020B0304020202020204" pitchFamily="34" charset="0"/>
              </a:rPr>
              <a:t>A </a:t>
            </a:r>
            <a:r>
              <a:rPr lang="hu-HU" sz="3600" dirty="0" err="1">
                <a:latin typeface="Arial Nova Light" panose="020B0304020202020204" pitchFamily="34" charset="0"/>
              </a:rPr>
              <a:t>szimfónikus</a:t>
            </a:r>
            <a:r>
              <a:rPr lang="hu-HU" sz="3600" dirty="0">
                <a:latin typeface="Arial Nova Light" panose="020B0304020202020204" pitchFamily="34" charset="0"/>
              </a:rPr>
              <a:t> zenekar rá hangol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3600" dirty="0">
                <a:latin typeface="Arial Nova Light" panose="020B0304020202020204" pitchFamily="34" charset="0"/>
              </a:rPr>
              <a:t>Az oboa hangja a „legemberibb”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3600" dirty="0">
                <a:latin typeface="Arial Nova Light" panose="020B0304020202020204" pitchFamily="34" charset="0"/>
              </a:rPr>
              <a:t>Cirkuláris légzés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3600" dirty="0">
                <a:latin typeface="Arial Nova Light" panose="020B0304020202020204" pitchFamily="34" charset="0"/>
              </a:rPr>
              <a:t>Üvegoboa</a:t>
            </a:r>
          </a:p>
        </p:txBody>
      </p:sp>
      <p:sp>
        <p:nvSpPr>
          <p:cNvPr id="33" name="Szövegdoboz 32">
            <a:extLst>
              <a:ext uri="{FF2B5EF4-FFF2-40B4-BE49-F238E27FC236}">
                <a16:creationId xmlns:a16="http://schemas.microsoft.com/office/drawing/2014/main" id="{9774D0B8-A18F-854F-E5D3-FA762AFEA23A}"/>
              </a:ext>
            </a:extLst>
          </p:cNvPr>
          <p:cNvSpPr txBox="1"/>
          <p:nvPr/>
        </p:nvSpPr>
        <p:spPr>
          <a:xfrm>
            <a:off x="5016295" y="1877795"/>
            <a:ext cx="2159409" cy="461665"/>
          </a:xfrm>
          <a:prstGeom prst="rect">
            <a:avLst/>
          </a:prstGeom>
          <a:solidFill>
            <a:srgbClr val="111C1B"/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>
                <a:solidFill>
                  <a:schemeClr val="bg1"/>
                </a:solidFill>
                <a:latin typeface="Arial Nova Light" panose="020F0502020204030204" pitchFamily="34" charset="0"/>
              </a:rPr>
              <a:t>Szimpla nádsíp</a:t>
            </a:r>
          </a:p>
        </p:txBody>
      </p:sp>
      <p:sp>
        <p:nvSpPr>
          <p:cNvPr id="34" name="Nyíl: jobbra mutató 33">
            <a:extLst>
              <a:ext uri="{FF2B5EF4-FFF2-40B4-BE49-F238E27FC236}">
                <a16:creationId xmlns:a16="http://schemas.microsoft.com/office/drawing/2014/main" id="{2976A4B7-4049-BE4A-F383-6C94C8A35FC2}"/>
              </a:ext>
            </a:extLst>
          </p:cNvPr>
          <p:cNvSpPr/>
          <p:nvPr/>
        </p:nvSpPr>
        <p:spPr>
          <a:xfrm flipH="1">
            <a:off x="3131232" y="1777767"/>
            <a:ext cx="1065628" cy="661719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5" name="Nyíl: jobbra mutató 34">
            <a:extLst>
              <a:ext uri="{FF2B5EF4-FFF2-40B4-BE49-F238E27FC236}">
                <a16:creationId xmlns:a16="http://schemas.microsoft.com/office/drawing/2014/main" id="{853949E7-E745-C200-ACEB-562E4011494B}"/>
              </a:ext>
            </a:extLst>
          </p:cNvPr>
          <p:cNvSpPr/>
          <p:nvPr/>
        </p:nvSpPr>
        <p:spPr>
          <a:xfrm flipH="1">
            <a:off x="3103095" y="2407186"/>
            <a:ext cx="1065628" cy="661719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14743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3.7037E-6 L -1.45833E-6 -0.95533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7778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8.88178E-16 L -2.91667E-6 -0.95532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7778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2" presetClass="entr" presetSubtype="1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0.95533 L -1.45833E-6 -1.65278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4884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0.95532 L -2.91667E-6 -1.65278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4884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2" presetClass="entr" presetSubtype="1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1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1.65278 L -1.45833E-6 -2.62385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8565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1.65278 L -2.91667E-6 -2.62384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8565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2" presetClass="entr" presetSubtype="1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2.62385 L -1.45833E-6 -1.84005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9190"/>
                                    </p:animMotion>
                                  </p:childTnLst>
                                </p:cTn>
                              </p:par>
                              <p:par>
                                <p:cTn id="9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35000" y="35000"/>
                                    </p:animScale>
                                  </p:childTnLst>
                                </p:cTn>
                              </p:par>
                              <p:par>
                                <p:cTn id="9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2.62384 L -2.91667E-6 -1.84005 " pathEditMode="relative" rAng="0" ptsTypes="AA">
                                      <p:cBhvr>
                                        <p:cTn id="9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9190"/>
                                    </p:animMotion>
                                  </p:childTnLst>
                                </p:cTn>
                              </p:par>
                              <p:par>
                                <p:cTn id="9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35000" y="35000"/>
                                    </p:animScale>
                                  </p:childTnLst>
                                </p:cTn>
                              </p:par>
                              <p:par>
                                <p:cTn id="100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7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  <p:bldP spid="36" grpId="0" animBg="1"/>
      <p:bldP spid="36" grpId="1" animBg="1"/>
      <p:bldP spid="22" grpId="0" animBg="1"/>
      <p:bldP spid="22" grpId="1" animBg="1"/>
      <p:bldP spid="17" grpId="0"/>
      <p:bldP spid="17" grpId="1"/>
      <p:bldP spid="18" grpId="0" animBg="1"/>
      <p:bldP spid="18" grpId="1" animBg="1"/>
      <p:bldP spid="19" grpId="0" animBg="1"/>
      <p:bldP spid="19" grpId="1" animBg="1"/>
      <p:bldP spid="23" grpId="0" animBg="1"/>
      <p:bldP spid="23" grpId="1" animBg="1"/>
      <p:bldP spid="28" grpId="0" animBg="1"/>
      <p:bldP spid="29" grpId="0"/>
      <p:bldP spid="30" grpId="0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</p:bld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71295AAE4ACD864584528B26C08F0C6C" ma:contentTypeVersion="5" ma:contentTypeDescription="Új dokumentum létrehozása." ma:contentTypeScope="" ma:versionID="6114ab12960a6d66a0cd09c4d545c2a0">
  <xsd:schema xmlns:xsd="http://www.w3.org/2001/XMLSchema" xmlns:xs="http://www.w3.org/2001/XMLSchema" xmlns:p="http://schemas.microsoft.com/office/2006/metadata/properties" xmlns:ns3="3d8f7ae4-ca25-4d2f-b480-7a544dbc095f" targetNamespace="http://schemas.microsoft.com/office/2006/metadata/properties" ma:root="true" ma:fieldsID="fd156f5767a1665bd5aa923758b06bd5" ns3:_="">
    <xsd:import namespace="3d8f7ae4-ca25-4d2f-b480-7a544dbc095f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8f7ae4-ca25-4d2f-b480-7a544dbc095f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3d8f7ae4-ca25-4d2f-b480-7a544dbc095f" xsi:nil="true"/>
  </documentManagement>
</p:properties>
</file>

<file path=customXml/itemProps1.xml><?xml version="1.0" encoding="utf-8"?>
<ds:datastoreItem xmlns:ds="http://schemas.openxmlformats.org/officeDocument/2006/customXml" ds:itemID="{F5AB0ABC-72A7-4AAA-8535-F2D4009716D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d8f7ae4-ca25-4d2f-b480-7a544dbc095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381F5A1-BFE0-4F03-B8C3-EB6C409935D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B9418F7-743F-4E0B-9DC5-C58DEAB4A6C0}">
  <ds:schemaRefs>
    <ds:schemaRef ds:uri="http://purl.org/dc/dcmitype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3d8f7ae4-ca25-4d2f-b480-7a544dbc095f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2527</TotalTime>
  <Words>133</Words>
  <Application>Microsoft Office PowerPoint</Application>
  <PresentationFormat>Szélesvásznú</PresentationFormat>
  <Paragraphs>28</Paragraphs>
  <Slides>3</Slides>
  <Notes>2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</vt:i4>
      </vt:variant>
    </vt:vector>
  </HeadingPairs>
  <TitlesOfParts>
    <vt:vector size="10" baseType="lpstr">
      <vt:lpstr>Amasis MT Pro</vt:lpstr>
      <vt:lpstr>Amasis MT Pro Black</vt:lpstr>
      <vt:lpstr>Aptos</vt:lpstr>
      <vt:lpstr>Aptos Display</vt:lpstr>
      <vt:lpstr>Arial</vt:lpstr>
      <vt:lpstr>Arial Nova Light</vt:lpstr>
      <vt:lpstr>Office-téma</vt:lpstr>
      <vt:lpstr>Az oboa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Zétényi Gergő</dc:creator>
  <cp:lastModifiedBy>Gergo Zetenyi</cp:lastModifiedBy>
  <cp:revision>3</cp:revision>
  <dcterms:created xsi:type="dcterms:W3CDTF">2026-04-11T11:10:22Z</dcterms:created>
  <dcterms:modified xsi:type="dcterms:W3CDTF">2026-04-21T04:36:38Z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0x01010071295AAE4ACD864584528B26C08F0C6C</vt:lpwstr>
  </property>
</Properties>
</file>