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presProps.xml" ContentType="application/vnd.openxmlformats-officedocument.presentationml.presPro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19983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4FC6B8-CBCF-4496-8356-C8EEDB98A70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C12741-D9F1-44ED-9F72-DBA77359CF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4DCE9E-9F6F-4FEF-A403-1FA2DBBDF76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ECB075-A762-4F05-A557-CD700241E8C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7514381-5E5F-4D12-A1DF-4F0B99D55A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CB3D546-4AAD-4969-A26E-C64CD953CEC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0DACD2D-CEFE-4C85-97FA-9D6F1BE29C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FCD24C3-85B0-4334-8E30-9ED76783FA7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B47719-E887-4EF4-B318-3032C8A5812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56FFFD4-D75A-4E6A-9BD4-EFEECE02816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27DC6D-689F-438F-B909-AE7ADFF652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C67A75-3E1A-461A-8882-76AE1272A0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686C825-93D2-4A36-8CF7-2E6F053F76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D7ABE3E-F9D1-47A1-B0A1-DD66F439A5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8D3915B-D98C-462A-BD53-AB1894225CD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9878D39-ABC5-4B2C-8115-7F20D5412A9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5B6E55E-7F7E-405D-A5FD-19FC2536F78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FF5F5AD-214A-4AF9-A423-D6C962FF5F9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B7C55E4-6B37-45F4-9F5D-AED80EABC9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6A93EEB-15A1-49D8-B410-76F26B2034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32AAF4A-458D-4F08-B657-9AFB5C3E2EB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83AD6EE-C0F3-4FDB-86BA-93FE9C49928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D9054E-5104-467E-8C52-F51F843185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E9881C1-289C-4658-940A-05F1AA4778C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C2D6C15-C83E-44AD-BE90-2C41BCD335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504359C-F6F0-4068-8E82-234040CFF00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FE598ED-1036-45BE-ADB1-677A55F2BC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8216B82-9A9A-423D-A72D-8E753D0486D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C7C3767-9375-4C1C-A81C-FB021FA8A62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22C034B-3128-437A-83BE-0F77B97DDB2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1289E2-0675-4293-80EC-4E05607C8FB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9C1C0A-42EF-4E29-A9A0-C3DDDE090CC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6AAA6E-A6EE-4546-9E2D-C4329544F2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154C51-3A70-405D-9289-99C2575A5F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A667B4-652E-4FBF-B20D-6DE7EF44FC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293114-3617-43C3-9254-1F912901431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563040" y="6887160"/>
            <a:ext cx="2795400" cy="52164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hu-HU" sz="2400" spc="-1" strike="noStrike">
                <a:solidFill>
                  <a:srgbClr val="dbf5f9"/>
                </a:solidFill>
                <a:latin typeface="Source Sans Pro"/>
              </a:defRPr>
            </a:lvl1pPr>
          </a:lstStyle>
          <a:p>
            <a:pPr indent="0">
              <a:buNone/>
            </a:pPr>
            <a:r>
              <a:rPr b="0" lang="hu-HU" sz="2400" spc="-1" strike="noStrike">
                <a:solidFill>
                  <a:srgbClr val="dbf5f9"/>
                </a:solidFill>
                <a:latin typeface="Source Sans Pro"/>
              </a:rPr>
              <a:t>&lt;dátum/idő&gt;</a:t>
            </a:r>
            <a:endParaRPr b="0" lang="hu-HU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4066560" y="6887160"/>
            <a:ext cx="3803040" cy="52164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hu-HU" sz="2400" spc="-1" strike="noStrike">
                <a:solidFill>
                  <a:srgbClr val="dbf5f9"/>
                </a:solidFill>
                <a:latin typeface="Source Sans Pro"/>
              </a:defRPr>
            </a:lvl1pPr>
          </a:lstStyle>
          <a:p>
            <a:pPr indent="0" algn="ctr">
              <a:buNone/>
            </a:pPr>
            <a:r>
              <a:rPr b="0" lang="hu-HU" sz="2400" spc="-1" strike="noStrike">
                <a:solidFill>
                  <a:srgbClr val="dbf5f9"/>
                </a:solidFill>
                <a:latin typeface="Source Sans Pro"/>
              </a:rPr>
              <a:t>&lt;élőláb&gt;</a:t>
            </a:r>
            <a:endParaRPr b="0" lang="hu-HU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8566200" y="6887160"/>
            <a:ext cx="2795400" cy="521640"/>
          </a:xfrm>
          <a:prstGeom prst="rect">
            <a:avLst/>
          </a:prstGeom>
          <a:noFill/>
          <a:ln w="0">
            <a:solidFill>
              <a:srgbClr val="808080"/>
            </a:solidFill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2400" spc="-1" strike="noStrike">
                <a:solidFill>
                  <a:srgbClr val="dbf5f9"/>
                </a:solidFill>
                <a:latin typeface="Source Sans Pro"/>
              </a:defRPr>
            </a:lvl1pPr>
          </a:lstStyle>
          <a:p>
            <a:pPr indent="0" algn="r">
              <a:buNone/>
            </a:pPr>
            <a:fld id="{2BC0EA80-630F-4795-91E6-4BD1C55C157F}" type="slidenum">
              <a:rPr b="0" lang="hu-HU" sz="2400" spc="-1" strike="noStrike">
                <a:solidFill>
                  <a:srgbClr val="dbf5f9"/>
                </a:solidFill>
                <a:latin typeface="Source Sans Pro"/>
              </a:rPr>
              <a:t>&lt;szám&gt;</a:t>
            </a:fld>
            <a:endParaRPr b="0" lang="hu-HU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48640" y="301320"/>
            <a:ext cx="10798560" cy="445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>
              <a:buNone/>
            </a:pPr>
            <a:r>
              <a:rPr b="0" lang="hu-HU" sz="8000" spc="-1" strike="noStrike">
                <a:solidFill>
                  <a:srgbClr val="04617b"/>
                </a:solidFill>
                <a:latin typeface="Source Sans Pro Light"/>
              </a:rPr>
              <a:t>Címszöveg formátumának szerkesztése</a:t>
            </a:r>
            <a:endParaRPr b="0" lang="hu-HU" sz="8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52960" y="5216400"/>
            <a:ext cx="10789920" cy="1550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8000"/>
          </a:bodyPr>
          <a:p>
            <a:pPr marL="207360" indent="-155520">
              <a:spcAft>
                <a:spcPts val="123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dbf5f9"/>
                </a:solidFill>
                <a:latin typeface="Source Sans Pro"/>
              </a:rPr>
              <a:t>Vázlatszöveg formátumának szerkesztése</a:t>
            </a:r>
            <a:endParaRPr b="0" lang="hu-HU" sz="2800" spc="-1" strike="noStrike">
              <a:solidFill>
                <a:srgbClr val="dbf5f9"/>
              </a:solidFill>
              <a:latin typeface="Source Sans Pro"/>
            </a:endParaRPr>
          </a:p>
          <a:p>
            <a:pPr lvl="1" marL="414720" indent="-155520">
              <a:spcAft>
                <a:spcPts val="1123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hu-HU" sz="2200" spc="-1" strike="noStrike">
                <a:solidFill>
                  <a:srgbClr val="dbf5f9"/>
                </a:solidFill>
                <a:latin typeface="Source Sans Pro"/>
              </a:rPr>
              <a:t>Második vázlatszint</a:t>
            </a:r>
            <a:endParaRPr b="0" lang="hu-HU" sz="2200" spc="-1" strike="noStrike">
              <a:solidFill>
                <a:srgbClr val="dbf5f9"/>
              </a:solidFill>
              <a:latin typeface="Source Sans Pro"/>
            </a:endParaRPr>
          </a:p>
          <a:p>
            <a:pPr lvl="2" marL="622080" indent="-138240">
              <a:spcAft>
                <a:spcPts val="850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dbf5f9"/>
                </a:solidFill>
                <a:latin typeface="Source Sans Pro"/>
              </a:rPr>
              <a:t>Harmadik vázlatszint</a:t>
            </a:r>
            <a:endParaRPr b="0" lang="hu-HU" sz="2400" spc="-1" strike="noStrike">
              <a:solidFill>
                <a:srgbClr val="dbf5f9"/>
              </a:solidFill>
              <a:latin typeface="Source Sans Pro"/>
            </a:endParaRPr>
          </a:p>
          <a:p>
            <a:pPr lvl="3" marL="829440" indent="-103680">
              <a:spcAft>
                <a:spcPts val="567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dbf5f9"/>
                </a:solidFill>
                <a:latin typeface="Source Sans Pro"/>
              </a:rPr>
              <a:t>Negyedik vázlatszint</a:t>
            </a:r>
            <a:endParaRPr b="0" lang="hu-HU" sz="2000" spc="-1" strike="noStrike">
              <a:solidFill>
                <a:srgbClr val="dbf5f9"/>
              </a:solidFill>
              <a:latin typeface="Source Sans Pro"/>
            </a:endParaRPr>
          </a:p>
          <a:p>
            <a:pPr lvl="4" marL="1036800" indent="-10368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dbf5f9"/>
                </a:solidFill>
                <a:latin typeface="Source Sans Pro"/>
              </a:rPr>
              <a:t>Ötödik vázlatszint</a:t>
            </a:r>
            <a:endParaRPr b="0" lang="hu-HU" sz="2000" spc="-1" strike="noStrike">
              <a:solidFill>
                <a:srgbClr val="dbf5f9"/>
              </a:solidFill>
              <a:latin typeface="Source Sans Pro"/>
            </a:endParaRPr>
          </a:p>
          <a:p>
            <a:pPr lvl="5" marL="1244160" indent="-10368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dbf5f9"/>
                </a:solidFill>
                <a:latin typeface="Source Sans Pro"/>
              </a:rPr>
              <a:t>Hatodik vázlatszint</a:t>
            </a:r>
            <a:endParaRPr b="0" lang="hu-HU" sz="2000" spc="-1" strike="noStrike">
              <a:solidFill>
                <a:srgbClr val="dbf5f9"/>
              </a:solidFill>
              <a:latin typeface="Source Sans Pro"/>
            </a:endParaRPr>
          </a:p>
          <a:p>
            <a:pPr lvl="6" marL="1451520" indent="-10368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dbf5f9"/>
                </a:solidFill>
                <a:latin typeface="Source Sans Pro"/>
              </a:rPr>
              <a:t>Hetedik vázlatszint</a:t>
            </a:r>
            <a:endParaRPr b="0" lang="hu-HU" sz="2000" spc="-1" strike="noStrike">
              <a:solidFill>
                <a:srgbClr val="dbf5f9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 fontScale="76000"/>
          </a:bodyPr>
          <a:p>
            <a:pPr indent="0">
              <a:buNone/>
            </a:pPr>
            <a:r>
              <a:rPr b="0" lang="hu-HU" sz="6000" spc="-1" strike="noStrike">
                <a:solidFill>
                  <a:srgbClr val="ffffff"/>
                </a:solidFill>
                <a:latin typeface="Source Sans Pro Light"/>
              </a:rPr>
              <a:t>Címszöveg formátumának szerkesztése</a:t>
            </a:r>
            <a:endParaRPr b="0" lang="hu-HU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Vázlatszöveg formátumának szerkesztése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Source Sans Pro"/>
              </a:rPr>
              <a:t>Második vázlatszint</a:t>
            </a:r>
            <a:endParaRPr b="0" lang="hu-HU" sz="2800" spc="-1" strike="noStrike">
              <a:solidFill>
                <a:srgbClr val="000000"/>
              </a:solid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Harmadik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Negyedik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Ötödik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Hatodik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Hetedik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599040" y="6887160"/>
            <a:ext cx="2795400" cy="52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hu-HU" sz="2400" spc="-1" strike="noStrike">
                <a:solidFill>
                  <a:srgbClr val="484848"/>
                </a:solidFill>
                <a:latin typeface="Source Sans Pro"/>
              </a:defRPr>
            </a:lvl1pPr>
          </a:lstStyle>
          <a:p>
            <a:pPr indent="0">
              <a:buNone/>
            </a:pPr>
            <a:r>
              <a:rPr b="0" lang="hu-HU" sz="2400" spc="-1" strike="noStrike">
                <a:solidFill>
                  <a:srgbClr val="484848"/>
                </a:solidFill>
                <a:latin typeface="Source Sans Pro"/>
              </a:rPr>
              <a:t>&lt;dátum/idő&gt;</a:t>
            </a:r>
            <a:endParaRPr b="0" lang="hu-HU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102560" y="6887160"/>
            <a:ext cx="3803040" cy="52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hu-HU" sz="2400" spc="-1" strike="noStrike">
                <a:solidFill>
                  <a:srgbClr val="484848"/>
                </a:solidFill>
                <a:latin typeface="Source Sans Pro"/>
              </a:defRPr>
            </a:lvl1pPr>
          </a:lstStyle>
          <a:p>
            <a:pPr indent="0" algn="ctr">
              <a:buNone/>
            </a:pPr>
            <a:r>
              <a:rPr b="0" lang="hu-HU" sz="2400" spc="-1" strike="noStrike">
                <a:solidFill>
                  <a:srgbClr val="484848"/>
                </a:solidFill>
                <a:latin typeface="Source Sans Pro"/>
              </a:rPr>
              <a:t>&lt;élőláb&gt;</a:t>
            </a:r>
            <a:endParaRPr b="0" lang="hu-HU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02200" y="6887160"/>
            <a:ext cx="2795400" cy="52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2400" spc="-1" strike="noStrike">
                <a:solidFill>
                  <a:srgbClr val="484848"/>
                </a:solidFill>
                <a:latin typeface="Source Sans Pro"/>
              </a:defRPr>
            </a:lvl1pPr>
          </a:lstStyle>
          <a:p>
            <a:pPr indent="0" algn="r">
              <a:buNone/>
            </a:pPr>
            <a:fld id="{2616F0F8-DE52-4AF8-B4EC-AB652869036E}" type="slidenum">
              <a:rPr b="0" lang="hu-HU" sz="2400" spc="-1" strike="noStrike">
                <a:solidFill>
                  <a:srgbClr val="484848"/>
                </a:solidFill>
                <a:latin typeface="Source Sans Pro"/>
              </a:rPr>
              <a:t>&lt;szám&gt;</a:t>
            </a:fld>
            <a:endParaRPr b="0" lang="hu-HU" sz="2400" spc="-1" strike="noStrike">
              <a:solidFill>
                <a:srgbClr val="484848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76000"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Címszöveg formátumának szerkesztése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412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Vázlatszöveg formátumának szerkesztése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Source Sans Pro"/>
              </a:rPr>
              <a:t>Második vázlatszint</a:t>
            </a:r>
            <a:endParaRPr b="0" lang="hu-HU" sz="2800" spc="-1" strike="noStrike">
              <a:solidFill>
                <a:srgbClr val="000000"/>
              </a:solid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Harmadik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Negyedik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Ötödik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Hatodik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Source Sans Pro"/>
              </a:rPr>
              <a:t>Hetedik vázlatszint</a:t>
            </a:r>
            <a:endParaRPr b="0" lang="hu-HU" sz="2400" spc="-1" strike="noStrike">
              <a:solidFill>
                <a:srgbClr val="000000"/>
              </a:solidFill>
              <a:latin typeface="Source Sans Pro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7"/>
          </p:nvPr>
        </p:nvSpPr>
        <p:spPr>
          <a:xfrm>
            <a:off x="599040" y="6827760"/>
            <a:ext cx="2795400" cy="52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hu-HU" sz="2400" spc="-1" strike="noStrike">
                <a:solidFill>
                  <a:srgbClr val="484848"/>
                </a:solidFill>
                <a:latin typeface="Source Sans Pro"/>
              </a:defRPr>
            </a:lvl1pPr>
          </a:lstStyle>
          <a:p>
            <a:pPr indent="0">
              <a:buNone/>
            </a:pPr>
            <a:r>
              <a:rPr b="0" lang="hu-HU" sz="2400" spc="-1" strike="noStrike">
                <a:solidFill>
                  <a:srgbClr val="484848"/>
                </a:solidFill>
                <a:latin typeface="Source Sans Pro"/>
              </a:rPr>
              <a:t>&lt;dátum/idő&gt;</a:t>
            </a:r>
            <a:endParaRPr b="0" lang="hu-HU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8"/>
          </p:nvPr>
        </p:nvSpPr>
        <p:spPr>
          <a:xfrm>
            <a:off x="4102560" y="6827760"/>
            <a:ext cx="3803040" cy="52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hu-HU" sz="2400" spc="-1" strike="noStrike">
                <a:solidFill>
                  <a:srgbClr val="484848"/>
                </a:solidFill>
                <a:latin typeface="Source Sans Pro"/>
              </a:defRPr>
            </a:lvl1pPr>
          </a:lstStyle>
          <a:p>
            <a:pPr indent="0" algn="ctr">
              <a:buNone/>
            </a:pPr>
            <a:r>
              <a:rPr b="0" lang="hu-HU" sz="2400" spc="-1" strike="noStrike">
                <a:solidFill>
                  <a:srgbClr val="484848"/>
                </a:solidFill>
                <a:latin typeface="Source Sans Pro"/>
              </a:rPr>
              <a:t>&lt;élőláb&gt;</a:t>
            </a:r>
            <a:endParaRPr b="0" lang="hu-HU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9"/>
          </p:nvPr>
        </p:nvSpPr>
        <p:spPr>
          <a:xfrm>
            <a:off x="9188640" y="6827760"/>
            <a:ext cx="2253600" cy="52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2400" spc="-1" strike="noStrike">
                <a:solidFill>
                  <a:srgbClr val="484848"/>
                </a:solidFill>
                <a:latin typeface="Source Sans Pro"/>
              </a:defRPr>
            </a:lvl1pPr>
          </a:lstStyle>
          <a:p>
            <a:pPr indent="0" algn="r">
              <a:buNone/>
            </a:pPr>
            <a:fld id="{96A20ED7-29FF-4B52-8349-D77CECC225F1}" type="slidenum">
              <a:rPr b="0" lang="hu-HU" sz="2400" spc="-1" strike="noStrike">
                <a:solidFill>
                  <a:srgbClr val="484848"/>
                </a:solidFill>
                <a:latin typeface="Source Sans Pro"/>
              </a:rPr>
              <a:t>&lt;szám&gt;</a:t>
            </a:fld>
            <a:endParaRPr b="0" lang="hu-HU" sz="2400" spc="-1" strike="noStrike">
              <a:solidFill>
                <a:srgbClr val="484848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48640" y="301320"/>
            <a:ext cx="10798560" cy="445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Festegessünk!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552960" y="5216400"/>
            <a:ext cx="10789920" cy="1550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Szintén rekurzívan…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Akkor megint számolás jön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1" name=""/>
              <p:cNvSpPr txBox="1"/>
              <p:nvPr/>
            </p:nvSpPr>
            <p:spPr>
              <a:xfrm>
                <a:off x="576360" y="1604160"/>
                <a:ext cx="72000" cy="1008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/>
      </mc:AlternateContent>
      <p:sp>
        <p:nvSpPr>
          <p:cNvPr id="142" name=""/>
          <p:cNvSpPr txBox="1"/>
          <p:nvPr/>
        </p:nvSpPr>
        <p:spPr>
          <a:xfrm>
            <a:off x="648360" y="1609560"/>
            <a:ext cx="11159640" cy="400212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p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n+1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– 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= 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+ 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 – 1</a:t>
            </a:r>
            <a:endParaRPr b="0" lang="hu-HU" sz="3600" spc="-1" strike="noStrike">
              <a:solidFill>
                <a:srgbClr val="000000"/>
              </a:solidFill>
              <a:latin typeface="Source Sans Pro"/>
            </a:endParaRPr>
          </a:p>
          <a:p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n+1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– 2M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– M</a:t>
            </a:r>
            <a:r>
              <a:rPr b="0" lang="hu-HU" sz="3600" spc="-1" strike="noStrike" baseline="-33000">
                <a:solidFill>
                  <a:srgbClr val="000000"/>
                </a:solidFill>
                <a:latin typeface="Source Sans Pro"/>
              </a:rPr>
              <a:t>n – 1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= 0.</a:t>
            </a:r>
            <a:endParaRPr b="0" lang="hu-HU" sz="3600" spc="-1" strike="noStrike">
              <a:solidFill>
                <a:srgbClr val="000000"/>
              </a:solidFill>
              <a:latin typeface="Source Sans Pro"/>
            </a:endParaRPr>
          </a:p>
          <a:p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Megint mértani sorozatot keresünk:</a:t>
            </a:r>
            <a:endParaRPr b="0" lang="hu-HU" sz="3600" spc="-1" strike="noStrike">
              <a:solidFill>
                <a:srgbClr val="000000"/>
              </a:solidFill>
              <a:latin typeface="Source Sans Pro"/>
            </a:endParaRPr>
          </a:p>
          <a:p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p</a:t>
            </a:r>
            <a:r>
              <a:rPr b="0" lang="hu-HU" sz="3600" spc="-1" strike="noStrike" baseline="33000">
                <a:solidFill>
                  <a:srgbClr val="000000"/>
                </a:solidFill>
                <a:latin typeface="Source Sans Pro"/>
              </a:rPr>
              <a:t>n+1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– 2p</a:t>
            </a:r>
            <a:r>
              <a:rPr b="0" lang="hu-HU" sz="3600" spc="-1" strike="noStrike" baseline="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– p</a:t>
            </a:r>
            <a:r>
              <a:rPr b="0" lang="hu-HU" sz="3600" spc="-1" strike="noStrike" baseline="33000">
                <a:solidFill>
                  <a:srgbClr val="000000"/>
                </a:solidFill>
                <a:latin typeface="Source Sans Pro"/>
              </a:rPr>
              <a:t>n–1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= 0</a:t>
            </a:r>
            <a:endParaRPr b="0" lang="hu-HU" sz="3600" spc="-1" strike="noStrike">
              <a:solidFill>
                <a:srgbClr val="000000"/>
              </a:solidFill>
              <a:latin typeface="Source Sans Pro"/>
            </a:endParaRPr>
          </a:p>
          <a:p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p</a:t>
            </a:r>
            <a:r>
              <a:rPr b="0" lang="hu-HU" sz="3600" spc="-1" strike="noStrike" baseline="33000">
                <a:solidFill>
                  <a:srgbClr val="000000"/>
                </a:solidFill>
                <a:latin typeface="Source Sans Pro"/>
              </a:rPr>
              <a:t>2</a:t>
            </a:r>
            <a:r>
              <a:rPr b="0" lang="hu-HU" sz="3600" spc="-1" strike="noStrike">
                <a:solidFill>
                  <a:srgbClr val="000000"/>
                </a:solidFill>
                <a:latin typeface="Source Sans Pro"/>
              </a:rPr>
              <a:t> – 2p – 1 = 0</a:t>
            </a:r>
            <a:endParaRPr b="0" lang="hu-HU" sz="3600" spc="-1" strike="noStrike">
              <a:solidFill>
                <a:srgbClr val="000000"/>
              </a:solidFill>
              <a:latin typeface="Source Sans Pro"/>
            </a:endParaRPr>
          </a:p>
          <a:p>
            <a:endParaRPr b="0" lang="hu-HU" sz="3600" spc="-1" strike="noStrike">
              <a:solidFill>
                <a:srgbClr val="000000"/>
              </a:solidFill>
              <a:latin typeface="Source Sans Pro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3" name=""/>
              <p:cNvSpPr txBox="1"/>
              <p:nvPr/>
            </p:nvSpPr>
            <p:spPr>
              <a:xfrm>
                <a:off x="745920" y="5400000"/>
                <a:ext cx="6117120" cy="904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p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;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±</m:t>
                    </m:r>
                    <m:f>
                      <m:num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4</m:t>
                            </m:r>
                            <m:r>
                              <m:t xml:space="preserve">−</m:t>
                            </m:r>
                            <m:r>
                              <m:t xml:space="preserve">4</m:t>
                            </m:r>
                            <m:r>
                              <m:t xml:space="preserve">⋅</m:t>
                            </m:r>
                            <m:r>
                              <m:t xml:space="preserve">1</m:t>
                            </m:r>
                            <m:r>
                              <m:t xml:space="preserve">⋅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2</m:t>
                        </m:r>
                        <m:r>
                          <m:t xml:space="preserve">±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8</m:t>
                            </m:r>
                          </m:e>
                        </m:rad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±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2.</m:t>
                        </m:r>
                      </m:e>
                    </m:rad>
                  </m:oMath>
                </a14:m>
              </a:p>
            </p:txBody>
          </p:sp>
        </mc:Choice>
        <mc:Fallback/>
      </mc:AlternateContent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Az 1</a:t>
            </a:r>
            <a:r>
              <a:rPr b="0" lang="hu-HU" sz="6000" spc="-1" strike="noStrike">
                <a:solidFill>
                  <a:srgbClr val="04617b"/>
                </a:solidFill>
                <a:latin typeface="Roboto Slab"/>
                <a:ea typeface="Roboto Slab"/>
              </a:rPr>
              <a:t>±√</a:t>
            </a:r>
            <a:r>
              <a:rPr b="0" lang="hu-HU" sz="6000" spc="-1" strike="noStrike">
                <a:solidFill>
                  <a:srgbClr val="04617b"/>
                </a:solidFill>
                <a:latin typeface="Source Sans Pro Light"/>
                <a:ea typeface="Roboto Slab"/>
              </a:rPr>
              <a:t>2 mindent összeköt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53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De mennyi az A és B?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Úgy kell választani őket, hogy a sorozat eleje stimmeljen…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6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47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48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49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0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1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2" name=""/>
              <p:cNvSpPr txBox="1"/>
              <p:nvPr/>
            </p:nvSpPr>
            <p:spPr>
              <a:xfrm>
                <a:off x="599040" y="1828800"/>
                <a:ext cx="5400000" cy="68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3" name=""/>
              <p:cNvSpPr txBox="1"/>
              <p:nvPr/>
            </p:nvSpPr>
            <p:spPr>
              <a:xfrm>
                <a:off x="648360" y="4235760"/>
                <a:ext cx="9000000" cy="590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→</m:t>
                    </m:r>
                    <m:r>
                      <m:t xml:space="preserve">A</m:t>
                    </m:r>
                    <m:r>
                      <m:t xml:space="preserve">+</m:t>
                    </m:r>
                    <m:r>
                      <m:t xml:space="preserve">B</m:t>
                    </m:r>
                    <m:r>
                      <m:t xml:space="preserve">=</m:t>
                    </m:r>
                    <m:r>
                      <m:t xml:space="preserve">1.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4" name=""/>
              <p:cNvSpPr txBox="1"/>
              <p:nvPr/>
            </p:nvSpPr>
            <p:spPr>
              <a:xfrm>
                <a:off x="648000" y="4982400"/>
                <a:ext cx="5400000" cy="561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3</m:t>
                    </m:r>
                    <m:r>
                      <m:t xml:space="preserve">=</m:t>
                    </m:r>
                    <m:r>
                      <m:t xml:space="preserve">A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1</m:t>
                        </m:r>
                        <m:r>
                          <m:t xml:space="preserve">+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</m:e>
                    </m:d>
                    <m:r>
                      <m:t xml:space="preserve">+</m:t>
                    </m:r>
                    <m:r>
                      <m:t xml:space="preserve">B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1</m:t>
                        </m:r>
                        <m:r>
                          <m:t xml:space="preserve">−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</m:e>
                    </m:d>
                    <m:r>
                      <m:t xml:space="preserve">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5" name=""/>
              <p:cNvSpPr txBox="1"/>
              <p:nvPr/>
            </p:nvSpPr>
            <p:spPr>
              <a:xfrm>
                <a:off x="699480" y="5747760"/>
                <a:ext cx="5400000" cy="604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7</m:t>
                    </m:r>
                    <m:r>
                      <m:t xml:space="preserve">=</m:t>
                    </m:r>
                    <m:r>
                      <m:t xml:space="preserve">A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2.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Kis kézimunka...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7" name=""/>
              <p:cNvSpPr txBox="1"/>
              <p:nvPr/>
            </p:nvSpPr>
            <p:spPr>
              <a:xfrm>
                <a:off x="599040" y="1828800"/>
                <a:ext cx="9585000" cy="5509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</m:t>
                            </m:r>
                          </m:e>
                        </m:d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3</m:t>
                        </m:r>
                        <m:r>
                          <m:t xml:space="preserve">=</m:t>
                        </m:r>
                        <m:r>
                          <m:t xml:space="preserve">A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7</m:t>
                        </m:r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=</m:t>
                        </m:r>
                        <m:r>
                          <m:t xml:space="preserve">A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</m:t>
                            </m:r>
                          </m:e>
                        </m:d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:</m:t>
                        </m:r>
                      </m:e>
                      <m:e>
                        <m:r>
                          <m:t xml:space="preserve">3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=</m:t>
                        </m:r>
                        <m:r>
                          <m:t xml:space="preserve">A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:</m:t>
                        </m:r>
                      </m:e>
                      <m:e>
                        <m:r>
                          <m:t xml:space="preserve">7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=</m:t>
                        </m:r>
                        <m:r>
                          <m:t xml:space="preserve">A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e>
                        <m:r>
                          <m:t xml:space="preserve">2</m:t>
                        </m:r>
                        <m:r>
                          <m:t xml:space="preserve">−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e>
                        <m:r>
                          <m:t xml:space="preserve">B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t xml:space="preserve">2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2.</m:t>
                            </m:r>
                          </m:den>
                        </m:f>
                      </m:e>
                      <m:e>
                        <m:r>
                          <m:t xml:space="preserve">A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Azaz...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9" name=""/>
              <p:cNvSpPr txBox="1"/>
              <p:nvPr/>
            </p:nvSpPr>
            <p:spPr>
              <a:xfrm>
                <a:off x="2656080" y="1828800"/>
                <a:ext cx="6686640" cy="5401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  <m:r>
                          <m:t xml:space="preserve">+</m:t>
                        </m:r>
                        <m:f>
                          <m:num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</m:e>
                      <m:e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+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n</m:t>
                                </m:r>
                                <m:r>
                                  <m:t xml:space="preserve">+</m:t>
                                </m:r>
                                <m:r>
                                  <m:t xml:space="preserve">1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−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n</m:t>
                                </m:r>
                                <m:r>
                                  <m:t xml:space="preserve">+</m:t>
                                </m:r>
                                <m:r>
                                  <m:t xml:space="preserve">1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  <m:e>
                        <m:r>
                          <m:t xml:space="preserve">...</m:t>
                        </m:r>
                      </m:e>
                      <m:e>
                        <m:r>
                          <m:t xml:space="preserve">Megjegyzés</m:t>
                        </m:r>
                        <m:r>
                          <m:t xml:space="preserve">:</m:t>
                        </m:r>
                      </m:e>
                      <m:e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1.</m:t>
                        </m:r>
                      </m:e>
                      <m:e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+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−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6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3</m:t>
                        </m:r>
                      </m:e>
                      <m:e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+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3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−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3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7</m:t>
                            </m:r>
                            <m:r>
                              <m:t xml:space="preserve">+</m:t>
                            </m:r>
                            <m:r>
                              <m:t xml:space="preserve">5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7</m:t>
                            </m:r>
                            <m:r>
                              <m:t xml:space="preserve">−</m:t>
                            </m:r>
                            <m:r>
                              <m:t xml:space="preserve">5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14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7.</m:t>
                        </m:r>
                      </m:e>
                      <m:e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3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+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4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−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4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17</m:t>
                            </m:r>
                            <m:r>
                              <m:t xml:space="preserve">+</m:t>
                            </m:r>
                            <m:r>
                              <m:t xml:space="preserve">12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17</m:t>
                            </m:r>
                            <m:r>
                              <m:t xml:space="preserve">−</m:t>
                            </m:r>
                            <m:r>
                              <m:t xml:space="preserve">12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17.</m:t>
                        </m:r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Remélem, tetszett… :-)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marL="432000" indent="0" algn="ctr">
              <a:spcAft>
                <a:spcPts val="1412"/>
              </a:spcAft>
              <a:buNone/>
            </a:pPr>
            <a:r>
              <a:rPr b="0" lang="hu-HU" sz="5400" spc="-1" strike="noStrike">
                <a:solidFill>
                  <a:srgbClr val="000000"/>
                </a:solidFill>
                <a:latin typeface="Source Sans Pro"/>
              </a:rPr>
              <a:t>Köszönöm a figyelmet!</a:t>
            </a:r>
            <a:endParaRPr b="0" lang="hu-HU" sz="54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99040" y="841320"/>
            <a:ext cx="10798560" cy="691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1. N emeletes ház 2 vagy 3 szín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	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Könnyű: 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2</a:t>
            </a:r>
            <a:r>
              <a:rPr b="0" lang="hu-HU" sz="4000" spc="-1" strike="noStrike" baseline="33000">
                <a:solidFill>
                  <a:srgbClr val="04617b"/>
                </a:solidFill>
                <a:latin typeface="Source Sans Pro Black"/>
              </a:rPr>
              <a:t>N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 vagy 3</a:t>
            </a:r>
            <a:r>
              <a:rPr b="0" lang="hu-HU" sz="4000" spc="-1" strike="noStrike" baseline="33000">
                <a:solidFill>
                  <a:srgbClr val="04617b"/>
                </a:solidFill>
                <a:latin typeface="Source Sans Pro Black"/>
              </a:rPr>
              <a:t>N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2. N emeletes ház 2 vagy 3 szín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	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Két szomszédos emelet nem lehet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	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ugyanolyan színű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	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Könnyű: 2 vagy 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3</a:t>
            </a:r>
            <a:r>
              <a:rPr b="1" lang="hu-HU" sz="4000" spc="-1" strike="noStrike">
                <a:solidFill>
                  <a:srgbClr val="04617b"/>
                </a:solidFill>
                <a:latin typeface="Roboto Slab"/>
                <a:ea typeface="Roboto Slab"/>
              </a:rPr>
              <a:t>·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2</a:t>
            </a:r>
            <a:r>
              <a:rPr b="0" lang="hu-HU" sz="4000" spc="-1" strike="noStrike" baseline="33000">
                <a:solidFill>
                  <a:srgbClr val="04617b"/>
                </a:solidFill>
                <a:latin typeface="Source Sans Pro Black"/>
              </a:rPr>
              <a:t>N-1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3. N emeletes ház 2 szín, egyik szín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	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nem ismétlődhet, a másik igen.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	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Könnyű: Fibonacci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Fibonacci… -szerűség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F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= 2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(L, K)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F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= 3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(LL, LK, KL)   megj: 2 x 2 – 1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F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= F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 – 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F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 – 2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	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kezdés L vagy KL...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A feladat: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N emelet, 3 szín, kettőből nem lehet két szomszédos, egyből lehet.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(Lila lehet, Narancs és Piros nem!)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– 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Számítógéppel könnyű!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  <a:p>
            <a:pPr indent="0">
              <a:buNone/>
            </a:pP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 </a:t>
            </a:r>
            <a:r>
              <a:rPr b="1" lang="hu-HU" sz="4000" spc="-1" strike="noStrike">
                <a:solidFill>
                  <a:srgbClr val="04617b"/>
                </a:solidFill>
                <a:latin typeface="Source Sans Pro Black"/>
              </a:rPr>
              <a:t>(Erre találtam ki a feladatot.)</a:t>
            </a:r>
            <a:endParaRPr b="1" lang="hu-HU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Az első pár „szint” könnyű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1 emelet: 3-féle színű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2 emelet: 3 x 2 + 1 = 7 vagy 3 x 3 – 2 = 7.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3 emelet: 3 x 3 x 3 – 2 – 2 x 2 x 2 = 17.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(LLL, LLP, LLN, LPL, LPN, LNL, LNP, PLL, PLP,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PLN, NLL, NLP, NLN, PNL, NPL, PNP, NPN.)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 algn="ctr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 algn="ctr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Kijön!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Kéne valami szabály!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Az elv / ötlet: hanyadik emeleten van az első lila.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=M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n-2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n-3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 … + 2M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+ 2(M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0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) + 2.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   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1.       2.                          n-1.   n.      nincs lila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32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(M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0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triviálisan 1, mert 0 emeletes házat egyféleképp festhetünk ki: nem nyúlunk hozzá.)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Kis python: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0000"/>
          </a:bodyPr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def m(n):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l = [1, 3, 7, 17]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if n &lt; 4: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return l[n]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s = m(n - 1)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i = 2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while i &lt;= n: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s += 2 * m(n - i)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i += 1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return s + 2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i = 1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while i &lt;= 15: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print(i, m(i), ((1 + 2 ** 0.5) ** (i + 1) + (1 – 2 ** 0.5) ** (i + 1)) / 2)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21600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i += 1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Eredmény…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4000"/>
          </a:bodyPr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1 3 3.0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2 7 6.999999999999999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3 17 16.999999999999996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4 41 40.999999999999986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5 99 98.99999999999997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6 239 238.99999999999991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...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14 275807 275806.9999999998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36288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15 665857 665856.9999999994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96000"/>
          </a:bodyPr>
          <a:p>
            <a:pPr indent="0">
              <a:buNone/>
            </a:pPr>
            <a:r>
              <a:rPr b="0" lang="hu-HU" sz="6000" spc="-1" strike="noStrike">
                <a:solidFill>
                  <a:srgbClr val="04617b"/>
                </a:solidFill>
                <a:latin typeface="Source Sans Pro Light"/>
              </a:rPr>
              <a:t>Sajna itt a rekurzió sokadfokú :(</a:t>
            </a:r>
            <a:endParaRPr b="0" lang="hu-HU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599040" y="1900800"/>
            <a:ext cx="10830960" cy="539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000"/>
          </a:bodyPr>
          <a:p>
            <a:pPr marL="40176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HELP! DE!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0176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n+1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=M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n-2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      …      + 2M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0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+ 2.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0176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–        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=M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n-1 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n-2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n-3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+ … + 2M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+ 2M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0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+ 2.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01760" indent="0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n+1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– 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= 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 + M</a:t>
            </a:r>
            <a:r>
              <a:rPr b="0" lang="hu-HU" sz="3200" spc="-1" strike="noStrike" baseline="-33000">
                <a:solidFill>
                  <a:srgbClr val="000000"/>
                </a:solidFill>
                <a:latin typeface="Source Sans Pro"/>
              </a:rPr>
              <a:t>n-1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01760" indent="0">
              <a:spcAft>
                <a:spcPts val="1412"/>
              </a:spcAft>
              <a:buNone/>
            </a:pP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01760" indent="0" algn="ctr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Na ez viszont jó nagy mázli.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  <a:p>
            <a:pPr marL="401760" indent="0" algn="ctr">
              <a:spcAft>
                <a:spcPts val="1412"/>
              </a:spcAft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Source Sans Pro"/>
              </a:rPr>
              <a:t>Különben az egész maradhatott volna egy szimpla Nemes Tihamér programozási verseny feladat.</a:t>
            </a:r>
            <a:endParaRPr b="0" lang="hu-HU" sz="3200" spc="-1" strike="noStrike">
              <a:solidFill>
                <a:srgbClr val="000000"/>
              </a:solidFill>
              <a:latin typeface="Source Sans Pro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LibreOffice/7.4.7.2$Linux_X86_64 LibreOffice_project/40$Build-2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2019-11-01T21:20:01Z</dcterms:created>
  <dc:creator/>
  <dc:description/>
  <dc:language>hu-HU</dc:language>
  <cp:lastModifiedBy/>
  <dcterms:modified xsi:type="dcterms:W3CDTF">2019-11-02T22:00:50Z</dcterms:modified>
  <cp:revision>10</cp:revision>
  <dc:subject/>
  <dc:title>Vivid</dc:title>
</cp:coreProperties>
</file>