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1.xml.rels" ContentType="application/vnd.openxmlformats-package.relationships+xml"/>
  <Override PartName="/ppt/slides/_rels/slide3.xml.rels" ContentType="application/vnd.openxmlformats-package.relationships+xml"/>
  <Override PartName="/ppt/slides/_rels/slide2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23.xml.rels" ContentType="application/vnd.openxmlformats-package.relationships+xml"/>
  <Override PartName="/ppt/slides/_rels/slide11.xml.rels" ContentType="application/vnd.openxmlformats-package.relationships+xml"/>
  <Override PartName="/ppt/slides/_rels/slide24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C71FF2-6CF4-46D3-B265-DE643FA2798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740880" y="4392000"/>
            <a:ext cx="86083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AC0402-250D-41DA-A8BA-4A597AF4422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740880" y="439200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320" y="439200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4A75AA-DC7D-44EC-BD1E-80F232F3D9A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651480" y="210168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562080" y="210168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740880" y="439200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651480" y="439200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562080" y="439200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DB44B1-0C79-4DFF-8987-6F78D43F2AE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740880" y="2101680"/>
            <a:ext cx="860832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740880" y="555480"/>
            <a:ext cx="8608320" cy="585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740880" y="439200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740880" y="2101680"/>
            <a:ext cx="860832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C0E1D0-0127-415A-9093-63F87269F37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5152320" y="439200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740880" y="4392000"/>
            <a:ext cx="86083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740880" y="4392000"/>
            <a:ext cx="86083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740880" y="439200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5152320" y="439200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3651480" y="210168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6562080" y="210168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740880" y="439200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3651480" y="439200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6562080" y="439200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740880" y="2101680"/>
            <a:ext cx="860832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3FEB2F-2568-4278-B600-72520D6D9FB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740880" y="555480"/>
            <a:ext cx="8608320" cy="585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740880" y="439200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5152320" y="439200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740880" y="4392000"/>
            <a:ext cx="86083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740880" y="4392000"/>
            <a:ext cx="86083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740880" y="439200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5152320" y="439200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651480" y="210168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562080" y="210168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740880" y="439200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651480" y="439200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562080" y="4392000"/>
            <a:ext cx="27716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0265FA-A99B-40AD-8BE8-8038F517017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6792A2-5A7D-4C41-A34C-4B5EDFC03E1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740880" y="555480"/>
            <a:ext cx="8608320" cy="585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343013-120E-4842-8120-DCD16D9D491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740880" y="439200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5F9C99-96B0-465C-9730-0B71359F893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320" y="439200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6CA727-4A2A-4845-B5B9-565F3EFE741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320" y="2101680"/>
            <a:ext cx="42008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740880" y="4392000"/>
            <a:ext cx="860832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3E9849-4368-4E24-9772-F5CA2F55724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hu-HU" sz="4400" spc="-1" strike="noStrike">
                <a:solidFill>
                  <a:srgbClr val="000000"/>
                </a:solidFill>
                <a:latin typeface="Arial"/>
              </a:rPr>
              <a:t>Címszöveg formátumának </a:t>
            </a:r>
            <a:r>
              <a:rPr b="0" lang="hu-HU" sz="4400" spc="-1" strike="noStrike">
                <a:solidFill>
                  <a:srgbClr val="000000"/>
                </a:solidFill>
                <a:latin typeface="Arial"/>
              </a:rPr>
              <a:t>szerkesztése</a:t>
            </a: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98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Vázlatszöveg formátumának szerkesztése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Második vázlatszint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400" spc="-1" strike="noStrike">
                <a:solidFill>
                  <a:srgbClr val="000000"/>
                </a:solidFill>
                <a:latin typeface="Arial"/>
              </a:rPr>
              <a:t>Harmadik vázlatszint</a:t>
            </a: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Negyedik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Ötödik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Hatodik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Hetedik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&lt;dátum/idő&gt;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&lt;élőláb&gt;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3759B5FD-576B-43D0-8DAE-8DF24AC72635}" type="slidenum"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&lt;szám&gt;</a:t>
            </a:fld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babed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404280" y="1892880"/>
            <a:ext cx="9675000" cy="5666400"/>
          </a:xfrm>
          <a:prstGeom prst="rect">
            <a:avLst/>
          </a:prstGeom>
          <a:solidFill>
            <a:srgbClr val="dddddd"/>
          </a:solidFill>
          <a:ln w="0">
            <a:solidFill>
              <a:srgbClr val="c0c0c0"/>
            </a:solidFill>
          </a:ln>
        </p:spPr>
        <p:txBody>
          <a:bodyPr lIns="0" rIns="0" tIns="0" bIns="0" anchor="ctr" anchorCtr="1">
            <a:noAutofit/>
          </a:bodyPr>
          <a:p>
            <a:endParaRPr b="0" lang="hu-HU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Címszöveg formátumának szerkesztése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40880" y="2101680"/>
            <a:ext cx="860832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Vázlatszöveg formátumának szerkesztése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Második vázlatszint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Arial"/>
              </a:rPr>
              <a:t>Harmadik vázlatszint</a:t>
            </a: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Negyedik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Ötödik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Hatodik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Hetedik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360" y="360"/>
            <a:ext cx="181800" cy="918720"/>
          </a:xfrm>
          <a:prstGeom prst="rect">
            <a:avLst/>
          </a:prstGeom>
          <a:solidFill>
            <a:srgbClr val="125c8d"/>
          </a:solidFill>
          <a:ln w="0">
            <a:solidFill>
              <a:srgbClr val="000000"/>
            </a:solidFill>
          </a:ln>
        </p:spPr>
        <p:txBody>
          <a:bodyPr lIns="0" rIns="0" tIns="0" bIns="0" anchor="ctr" anchorCtr="1">
            <a:noAutofit/>
          </a:bodyPr>
          <a:p>
            <a:endParaRPr b="0" lang="hu-HU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60" y="2381400"/>
            <a:ext cx="181800" cy="918720"/>
          </a:xfrm>
          <a:prstGeom prst="rect">
            <a:avLst/>
          </a:prstGeom>
          <a:solidFill>
            <a:srgbClr val="125c8d"/>
          </a:solidFill>
          <a:ln w="0">
            <a:solidFill>
              <a:srgbClr val="000000"/>
            </a:solidFill>
          </a:ln>
        </p:spPr>
        <p:txBody>
          <a:bodyPr lIns="0" rIns="0" tIns="0" bIns="0" anchor="ctr" anchorCtr="1">
            <a:noAutofit/>
          </a:bodyPr>
          <a:p>
            <a:endParaRPr b="0" lang="hu-HU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60" y="1168560"/>
            <a:ext cx="181800" cy="918720"/>
          </a:xfrm>
          <a:prstGeom prst="rect">
            <a:avLst/>
          </a:prstGeom>
          <a:solidFill>
            <a:srgbClr val="125c8d"/>
          </a:solidFill>
          <a:ln w="0">
            <a:solidFill>
              <a:srgbClr val="000000"/>
            </a:solidFill>
          </a:ln>
        </p:spPr>
        <p:txBody>
          <a:bodyPr lIns="0" rIns="0" tIns="0" bIns="0" anchor="ctr" anchorCtr="1">
            <a:noAutofit/>
          </a:bodyPr>
          <a:p>
            <a:endParaRPr b="0" lang="hu-HU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740880" y="282240"/>
            <a:ext cx="8608320" cy="126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1" i="1" lang="hu-HU" sz="4000" spc="-1" strike="noStrike">
                <a:solidFill>
                  <a:srgbClr val="ff9966"/>
                </a:solidFill>
                <a:latin typeface="Arial"/>
              </a:rPr>
              <a:t>Címszöveg formátumának szerkesztése</a:t>
            </a:r>
            <a:endParaRPr b="1" i="1" lang="hu-HU" sz="4000" spc="-1" strike="noStrike">
              <a:solidFill>
                <a:srgbClr val="ff9966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740880" y="1963080"/>
            <a:ext cx="8772840" cy="438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buClr>
                <a:srgbClr val="e6e6e6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e6e6e6"/>
                </a:solidFill>
                <a:latin typeface="Times New Roman"/>
              </a:rPr>
              <a:t>Vázlatszöveg formátumának szerkesztése</a:t>
            </a:r>
            <a:endParaRPr b="0" lang="hu-HU" sz="3200" spc="-1" strike="noStrike">
              <a:solidFill>
                <a:srgbClr val="e6e6e6"/>
              </a:solidFill>
              <a:latin typeface="Times New Roman"/>
            </a:endParaRPr>
          </a:p>
          <a:p>
            <a:pPr lvl="1" marL="864000" indent="-288000">
              <a:buClr>
                <a:srgbClr val="e6e6e6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e6e6e6"/>
                </a:solidFill>
                <a:latin typeface="Times New Roman"/>
              </a:rPr>
              <a:t>Második vázlatszint</a:t>
            </a:r>
            <a:endParaRPr b="0" lang="hu-HU" sz="2800" spc="-1" strike="noStrike">
              <a:solidFill>
                <a:srgbClr val="e6e6e6"/>
              </a:solidFill>
              <a:latin typeface="Times New Roman"/>
            </a:endParaRPr>
          </a:p>
          <a:p>
            <a:pPr lvl="2" marL="1296000" indent="-216000">
              <a:buClr>
                <a:srgbClr val="e6e6e6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e6e6e6"/>
                </a:solidFill>
                <a:latin typeface="Times New Roman"/>
              </a:rPr>
              <a:t>Harmadik vázlatszint</a:t>
            </a:r>
            <a:endParaRPr b="0" lang="hu-HU" sz="2400" spc="-1" strike="noStrike">
              <a:solidFill>
                <a:srgbClr val="e6e6e6"/>
              </a:solidFill>
              <a:latin typeface="Times New Roman"/>
            </a:endParaRPr>
          </a:p>
          <a:p>
            <a:pPr lvl="3" marL="1728000" indent="-216000">
              <a:buClr>
                <a:srgbClr val="e6e6e6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solidFill>
                  <a:srgbClr val="e6e6e6"/>
                </a:solidFill>
                <a:latin typeface="Times New Roman"/>
              </a:rPr>
              <a:t>Negyedik vázlatszint</a:t>
            </a:r>
            <a:endParaRPr b="0" lang="hu-HU" sz="2000" spc="-1" strike="noStrike">
              <a:solidFill>
                <a:srgbClr val="e6e6e6"/>
              </a:solidFill>
              <a:latin typeface="Times New Roman"/>
            </a:endParaRPr>
          </a:p>
          <a:p>
            <a:pPr lvl="4" marL="2160000" indent="-216000">
              <a:buClr>
                <a:srgbClr val="e6e6e6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e6e6e6"/>
                </a:solidFill>
                <a:latin typeface="Times New Roman"/>
              </a:rPr>
              <a:t>Ötödik vázlatszint</a:t>
            </a:r>
            <a:endParaRPr b="0" lang="hu-HU" sz="2000" spc="-1" strike="noStrike">
              <a:solidFill>
                <a:srgbClr val="e6e6e6"/>
              </a:solidFill>
              <a:latin typeface="Times New Roman"/>
            </a:endParaRPr>
          </a:p>
          <a:p>
            <a:pPr lvl="5" marL="2592000" indent="-216000">
              <a:buClr>
                <a:srgbClr val="e6e6e6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e6e6e6"/>
                </a:solidFill>
                <a:latin typeface="Times New Roman"/>
              </a:rPr>
              <a:t>Hatodik vázlatszint</a:t>
            </a:r>
            <a:endParaRPr b="0" lang="hu-HU" sz="2000" spc="-1" strike="noStrike">
              <a:solidFill>
                <a:srgbClr val="e6e6e6"/>
              </a:solidFill>
              <a:latin typeface="Times New Roman"/>
            </a:endParaRPr>
          </a:p>
          <a:p>
            <a:pPr lvl="6" marL="3024000" indent="-216000">
              <a:buClr>
                <a:srgbClr val="e6e6e6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e6e6e6"/>
                </a:solidFill>
                <a:latin typeface="Times New Roman"/>
              </a:rPr>
              <a:t>Hetedik vázlatszint</a:t>
            </a:r>
            <a:endParaRPr b="0" lang="hu-HU" sz="2000" spc="-1" strike="noStrike">
              <a:solidFill>
                <a:srgbClr val="e6e6e6"/>
              </a:solidFill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23960" y="7076880"/>
            <a:ext cx="9355320" cy="96840"/>
          </a:xfrm>
          <a:prstGeom prst="rect">
            <a:avLst/>
          </a:prstGeom>
          <a:solidFill>
            <a:srgbClr val="ff9966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1986840" y="7289280"/>
            <a:ext cx="8092440" cy="96840"/>
          </a:xfrm>
          <a:prstGeom prst="rect">
            <a:avLst/>
          </a:prstGeom>
          <a:solidFill>
            <a:srgbClr val="ff9966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Jenga...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89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...van egypupú (akarom mondani: játékboltban kapható)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Némelyik hasáb eleve kisebb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Némelyik jobban lekopott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Némelyiket összefogdosták kicsit, tapad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...és van kétpupú (akarom mondani: ideális jenga), ez érdekesebb, ezzel foglalkozunk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Pontosan egyforma hasábok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Jól csúsznak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250" fill="hold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250" fill="hold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250" fill="hold"/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250" fill="hold"/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250" fill="hold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250" fill="hold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Most jön a ,,bc”...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42" name=""/>
          <p:cNvSpPr txBox="1"/>
          <p:nvPr/>
        </p:nvSpPr>
        <p:spPr>
          <a:xfrm>
            <a:off x="491760" y="1981800"/>
            <a:ext cx="9432720" cy="4946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A program: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for (n=1; n&lt;55; n++) {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if (n==1) { v[1]=3 } else {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    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if (n==2) { v[2]=6 } else {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      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if (n==3) { v[3]=16 } else {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        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v[n]=v[n-1]+3*v[n-2]+v[n-3] } } } }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for (n=1; n&lt;55; n++) { print n, " ", v[n], "\n"; }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Most jön a „bc”...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44" name=""/>
          <p:cNvSpPr txBox="1"/>
          <p:nvPr/>
        </p:nvSpPr>
        <p:spPr>
          <a:xfrm>
            <a:off x="522360" y="1962720"/>
            <a:ext cx="9479160" cy="519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És az eredmény: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...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48 2606311052073645841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49 6292191489679085763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50 15190694031431817366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51 36673579552542720496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52 88537853136517258357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53 213749285825577237211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54 516036424787671732778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Na de most egy kis matekot!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89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Figyeljünk először a szabályra! Találunk-e olyan viszonylag egyszerű sorozatot, amelyre teljesül?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Lehet, hogy van ilyen mértani sorozat?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n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=A</a:t>
            </a:r>
            <a:r>
              <a:rPr b="0" lang="hu-HU" sz="3200" spc="-1" strike="noStrike">
                <a:solidFill>
                  <a:srgbClr val="000000"/>
                </a:solidFill>
                <a:latin typeface="DejaVu Sans"/>
                <a:ea typeface="DejaVu Sans"/>
              </a:rPr>
              <a:t>·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, ha erre teljesül a rekurzió, akkor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Ax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=Ax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n-1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+3Ax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n-2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+Ax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n-3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osztva Ax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n-3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-mal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=x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+3x+1, 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-x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-3x-1=0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Puff, harmadfokú az egyenlet! </a:t>
            </a:r>
            <a:r>
              <a:rPr b="0" lang="hu-HU" sz="3200" spc="-1" strike="noStrike">
                <a:solidFill>
                  <a:srgbClr val="800000"/>
                </a:solidFill>
                <a:latin typeface="Arial"/>
                <a:ea typeface="DejaVu Sans"/>
              </a:rPr>
              <a:t>HELP! HELP!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47" name=""/>
              <p:cNvSpPr txBox="1"/>
              <p:nvPr/>
            </p:nvSpPr>
            <p:spPr>
              <a:xfrm>
                <a:off x="4755960" y="3645360"/>
                <a:ext cx="719640" cy="359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  <p:timing>
    <p:tnLst>
      <p:par>
        <p:cTn id="298" dur="indefinite" restart="never" nodeType="tmRoot">
          <p:childTnLst>
            <p:seq>
              <p:cTn id="299" dur="indefinite" nodeType="mainSeq">
                <p:childTnLst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4" dur="1000" fill="hold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5" dur="1000" fill="hold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0" dur="1000" fill="hold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1" dur="1000" fill="hold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6" dur="1000" fill="hold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7" dur="1000" fill="hold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8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0" dur="1000" fill="hold"/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1" dur="1000" fill="hold"/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6" dur="1000" fill="hold"/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7" dur="1000" fill="hold"/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8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0" dur="1000" fill="hold"/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1" dur="1000" fill="hold"/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2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4" dur="1000" fill="hold"/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5" dur="1000" fill="hold"/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0" dur="3000" fill="hold"/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1" dur="3000" fill="hold"/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42" dur="3000"/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Szponzorunk: -1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89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-x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-3x-1=0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0">
              <a:buNone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  <a:ea typeface="DejaVu Sans"/>
              </a:rPr>
              <a:t>hiszen ennek megoldása a -1!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0">
              <a:buNone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  <a:ea typeface="DejaVu Sans"/>
              </a:rPr>
              <a:t>(-1)-(+1)-3(-1)-1=-1-1+3-1=0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Azaz az egyenlet bal oldala szorzattá alakítható, az egyenlet így néz ki: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(x+1)(x</a:t>
            </a:r>
            <a:r>
              <a:rPr b="0" lang="hu-HU" sz="3200" spc="900" strike="noStrike" baseline="33000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-2x-1)=0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Tovább bontva...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50" name=""/>
              <p:cNvSpPr txBox="1"/>
              <p:nvPr/>
            </p:nvSpPr>
            <p:spPr>
              <a:xfrm>
                <a:off x="4838040" y="5109840"/>
                <a:ext cx="719640" cy="359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  <p:timing>
    <p:tnLst>
      <p:par>
        <p:cTn id="343" dur="indefinite" restart="never" nodeType="tmRoot">
          <p:childTnLst>
            <p:seq>
              <p:cTn id="344" dur="indefinite" nodeType="mainSeq">
                <p:childTnLst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9" dur="1000" fill="hold"/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0" dur="1000" fill="hold"/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1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3" dur="1000" fill="hold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4" dur="1000" fill="hold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9" dur="1000" fill="hold"/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0" dur="1000" fill="hold"/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1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3" dur="1000" fill="hold"/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4" dur="1000" fill="hold"/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7" dur="1000" fill="hold"/>
                                        <p:tgtEl>
                                          <p:spTgt spid="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8" dur="1000" fill="hold"/>
                                        <p:tgtEl>
                                          <p:spTgt spid="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Nos, akkor tovább...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52" name="Object 5"/>
              <p:cNvSpPr txBox="1"/>
              <p:nvPr/>
            </p:nvSpPr>
            <p:spPr>
              <a:xfrm>
                <a:off x="740880" y="2137680"/>
                <a:ext cx="7111440" cy="5253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sSup>
                          <m:e>
                            <m:r>
                              <m:t xml:space="preserve">x</m:t>
                            </m:r>
                          </m:e>
                          <m:sup>
                            <m:r>
                              <m:t xml:space="preserve">3</m:t>
                            </m:r>
                          </m:sup>
                        </m:sSup>
                        <m:r>
                          <m:t xml:space="preserve">−</m:t>
                        </m:r>
                        <m:sSup>
                          <m:e>
                            <m:r>
                              <m:t xml:space="preserve">x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−</m:t>
                        </m:r>
                        <m:r>
                          <m:t xml:space="preserve">3</m:t>
                        </m:r>
                        <m:r>
                          <m:t xml:space="preserve">x</m:t>
                        </m:r>
                        <m:r>
                          <m:t xml:space="preserve">−</m:t>
                        </m:r>
                        <m:r>
                          <m:t xml:space="preserve">1</m:t>
                        </m:r>
                        <m:r>
                          <m:t xml:space="preserve">=</m:t>
                        </m:r>
                        <m:r>
                          <m:t xml:space="preserve">0</m:t>
                        </m:r>
                      </m:e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x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sSup>
                              <m:e>
                                <m:r>
                                  <m:t xml:space="preserve">x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>
                              <m:t xml:space="preserve">x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  <m:r>
                          <m:t xml:space="preserve">=</m:t>
                        </m:r>
                        <m:r>
                          <m:t xml:space="preserve">0</m:t>
                        </m:r>
                      </m:e>
                      <m:e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−</m:t>
                        </m:r>
                        <m:r>
                          <m:t xml:space="preserve">1</m:t>
                        </m:r>
                      </m:e>
                      <m:e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2</m:t>
                            </m:r>
                            <m:r>
                              <m:t xml:space="preserve">;</m:t>
                            </m:r>
                            <m:r>
                              <m:t xml:space="preserve">3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t xml:space="preserve">−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2</m:t>
                                </m:r>
                              </m:e>
                            </m:d>
                            <m:r>
                              <m:t xml:space="preserve">±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sSup>
                                  <m:e>
                                    <m:d>
                                      <m:dPr>
                                        <m:begChr m:val="("/>
                                        <m:endChr m:val=")"/>
                                      </m:dPr>
                                      <m:e>
                                        <m:r>
                                          <m:t xml:space="preserve">−</m:t>
                                        </m:r>
                                        <m:r>
                                          <m:t xml:space="preserve">2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  <m:r>
                                  <m:t xml:space="preserve">−</m:t>
                                </m:r>
                                <m:r>
                                  <m:t xml:space="preserve">4</m:t>
                                </m:r>
                                <m:r>
                                  <m:t xml:space="preserve">⋅</m:t>
                                </m:r>
                                <m:r>
                                  <m:t xml:space="preserve">1</m:t>
                                </m:r>
                                <m:r>
                                  <m:t xml:space="preserve">⋅</m:t>
                                </m:r>
                                <m:d>
                                  <m:dPr>
                                    <m:begChr m:val="("/>
                                    <m:endChr m:val=")"/>
                                  </m:dPr>
                                  <m:e>
                                    <m:r>
                                      <m:t xml:space="preserve">−</m:t>
                                    </m:r>
                                    <m:r>
                                      <m:t xml:space="preserve">1</m:t>
                                    </m:r>
                                  </m:e>
                                </m:d>
                              </m:e>
                            </m:rad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e>
                      <m:e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2</m:t>
                            </m:r>
                            <m:r>
                              <m:t xml:space="preserve">;</m:t>
                            </m:r>
                            <m:r>
                              <m:t xml:space="preserve">3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t xml:space="preserve">2</m:t>
                            </m:r>
                            <m:r>
                              <m:t xml:space="preserve">±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8</m:t>
                                </m:r>
                              </m:e>
                            </m:rad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=</m:t>
                        </m:r>
                        <m:r>
                          <m:t xml:space="preserve">1</m:t>
                        </m:r>
                        <m:r>
                          <m:t xml:space="preserve">±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2</m:t>
                            </m:r>
                          </m:e>
                        </m:rad>
                      </m:e>
                      <m:e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1</m:t>
                        </m:r>
                        <m:r>
                          <m:t xml:space="preserve">+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2</m:t>
                            </m:r>
                          </m:e>
                        </m:rad>
                        <m:r>
                          <m:t xml:space="preserve">;</m:t>
                        </m:r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3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1</m:t>
                        </m:r>
                        <m:r>
                          <m:t xml:space="preserve">−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2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Így aztán van egy csomó „jó” mértani sorozatunk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54" name="Object 11"/>
              <p:cNvSpPr txBox="1"/>
              <p:nvPr/>
            </p:nvSpPr>
            <p:spPr>
              <a:xfrm>
                <a:off x="740880" y="2101680"/>
                <a:ext cx="7560000" cy="4802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sSub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n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A</m:t>
                        </m:r>
                        <m:r>
                          <m:t xml:space="preserve">⋅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</m:sup>
                        </m:sSup>
                      </m:e>
                      <m:e>
                        <m:sSub>
                          <m:e>
                            <m:r>
                              <m:t xml:space="preserve">Q</m:t>
                            </m:r>
                          </m:e>
                          <m:sub>
                            <m:r>
                              <m:t xml:space="preserve">n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B</m:t>
                        </m:r>
                        <m:r>
                          <m:t xml:space="preserve">⋅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</m:sup>
                        </m:sSup>
                      </m:e>
                      <m:e>
                        <m:sSub>
                          <m:e>
                            <m:r>
                              <m:t xml:space="preserve">R</m:t>
                            </m:r>
                          </m:e>
                          <m:sub>
                            <m:r>
                              <m:t xml:space="preserve">n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C</m:t>
                        </m:r>
                        <m:r>
                          <m:t xml:space="preserve">⋅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</m:sup>
                        </m:sSup>
                      </m:e>
                    </m:eqAr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740880" y="249480"/>
            <a:ext cx="860832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A három mértani sorozat: ha külön-külön jók, az összegük is jó lesz!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56" name="Object 4"/>
              <p:cNvSpPr txBox="1"/>
              <p:nvPr/>
            </p:nvSpPr>
            <p:spPr>
              <a:xfrm>
                <a:off x="863640" y="3807000"/>
                <a:ext cx="8992080" cy="2531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n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A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B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C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</m:sup>
                        </m:sSup>
                      </m:e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A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B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C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p>
                        </m:sSup>
                      </m:e>
                      <m:e>
                        <m:r>
                          <m:t xml:space="preserve">3</m:t>
                        </m:r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3</m:t>
                        </m:r>
                        <m:r>
                          <m:t xml:space="preserve">A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3</m:t>
                        </m:r>
                        <m:r>
                          <m:t xml:space="preserve">B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3</m:t>
                        </m:r>
                        <m:r>
                          <m:t xml:space="preserve">C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sup>
                        </m:sSup>
                      </m:e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3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A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3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B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3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C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3</m:t>
                            </m:r>
                          </m:sup>
                        </m:sSup>
                      </m:e>
                    </m:eqAr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740880" y="249480"/>
            <a:ext cx="860832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A három mértani sorozat: ha külön-külön jók, az összegük is jó lesz!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58" name="Object 4"/>
              <p:cNvSpPr txBox="1"/>
              <p:nvPr/>
            </p:nvSpPr>
            <p:spPr>
              <a:xfrm>
                <a:off x="863640" y="3807000"/>
                <a:ext cx="8770320" cy="2528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n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A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B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C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</m:sup>
                        </m:sSup>
                      </m:e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A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B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C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p>
                        </m:sSup>
                      </m:e>
                      <m:e>
                        <m:r>
                          <m:t xml:space="preserve">3</m:t>
                        </m:r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3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A</m:t>
                            </m:r>
                            <m:sSup>
                              <m:e>
                                <m:d>
                                  <m:dPr>
                                    <m:begChr m:val="("/>
                                    <m:endChr m:val=")"/>
                                  </m:dPr>
                                  <m:e>
                                    <m:r>
                                      <m:t xml:space="preserve">−</m:t>
                                    </m:r>
                                    <m:r>
                                      <m:t xml:space="preserve">1</m:t>
                                    </m:r>
                                  </m:e>
                                </m:d>
                              </m:e>
                              <m:sup>
                                <m:r>
                                  <m:t xml:space="preserve">n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2</m:t>
                                </m:r>
                              </m:sup>
                            </m:sSup>
                            <m:r>
                              <m:t xml:space="preserve">+</m:t>
                            </m:r>
                            <m:r>
                              <m:t xml:space="preserve">B</m:t>
                            </m:r>
                            <m:sSup>
                              <m:e>
                                <m:d>
                                  <m:dPr>
                                    <m:begChr m:val="("/>
                                    <m:endChr m:val=")"/>
                                  </m:dPr>
                                  <m:e>
                                    <m:r>
                                      <m:t xml:space="preserve">1</m:t>
                                    </m:r>
                                    <m:r>
                                      <m:t xml:space="preserve">+</m:t>
                                    </m:r>
                                    <m:rad>
                                      <m:radPr>
                                        <m:degHide m:val="1"/>
                                      </m:radPr>
                                      <m:deg/>
                                      <m:e>
                                        <m:r>
                                          <m:t xml:space="preserve">2</m:t>
                                        </m:r>
                                      </m:e>
                                    </m:rad>
                                  </m:e>
                                </m:d>
                              </m:e>
                              <m:sup>
                                <m:r>
                                  <m:t xml:space="preserve">n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2</m:t>
                                </m:r>
                              </m:sup>
                            </m:sSup>
                            <m:r>
                              <m:t xml:space="preserve">+</m:t>
                            </m:r>
                            <m:r>
                              <m:t xml:space="preserve">C</m:t>
                            </m:r>
                            <m:sSup>
                              <m:e>
                                <m:d>
                                  <m:dPr>
                                    <m:begChr m:val="("/>
                                    <m:endChr m:val=")"/>
                                  </m:dPr>
                                  <m:e>
                                    <m:r>
                                      <m:t xml:space="preserve">1</m:t>
                                    </m:r>
                                    <m:r>
                                      <m:t xml:space="preserve">−</m:t>
                                    </m:r>
                                    <m:rad>
                                      <m:radPr>
                                        <m:degHide m:val="1"/>
                                      </m:radPr>
                                      <m:deg/>
                                      <m:e>
                                        <m:r>
                                          <m:t xml:space="preserve">2</m:t>
                                        </m:r>
                                      </m:e>
                                    </m:rad>
                                  </m:e>
                                </m:d>
                              </m:e>
                              <m:sup>
                                <m:r>
                                  <m:t xml:space="preserve">n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2</m:t>
                                </m:r>
                              </m:sup>
                            </m:sSup>
                          </m:e>
                        </m:d>
                      </m:e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3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A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3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B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3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C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n</m:t>
                            </m:r>
                            <m:r>
                              <m:t xml:space="preserve">−</m:t>
                            </m:r>
                            <m:r>
                              <m:t xml:space="preserve">3</m:t>
                            </m:r>
                          </m:sup>
                        </m:sSup>
                      </m:e>
                    </m:eqAr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740880" y="561600"/>
            <a:ext cx="86083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Azaz az összes ilyen sorozatra teljesül a „szabály”: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60" name="Object 10"/>
              <p:cNvSpPr txBox="1"/>
              <p:nvPr/>
            </p:nvSpPr>
            <p:spPr>
              <a:xfrm>
                <a:off x="740880" y="3393000"/>
                <a:ext cx="8640000" cy="774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J</m:t>
                        </m:r>
                      </m:e>
                      <m:sub>
                        <m:r>
                          <m:t xml:space="preserve">n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A</m:t>
                    </m:r>
                    <m:r>
                      <m:t xml:space="preserve">⋅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B</m:t>
                    </m:r>
                    <m:r>
                      <m:t xml:space="preserve">⋅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C</m:t>
                    </m:r>
                    <m:r>
                      <m:t xml:space="preserve">⋅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Mennyi legyen az A,B,C?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62" name="Object 6"/>
              <p:cNvSpPr txBox="1"/>
              <p:nvPr/>
            </p:nvSpPr>
            <p:spPr>
              <a:xfrm>
                <a:off x="711360" y="2147760"/>
                <a:ext cx="9388080" cy="3701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sSub>
                              <m:e>
                                <m:r>
                                  <m:t xml:space="preserve">J</m:t>
                                </m:r>
                              </m:e>
                              <m:sub>
                                <m:r>
                                  <m:t xml:space="preserve">0</m:t>
                                </m:r>
                              </m:sub>
                            </m:sSub>
                            <m:r>
                              <m:t xml:space="preserve">=</m:t>
                            </m:r>
                            <m:r>
                              <m:t xml:space="preserve"> </m:t>
                            </m:r>
                          </m:e>
                        </m:d>
                        <m:r>
                          <m:t xml:space="preserve"> </m:t>
                        </m:r>
                        <m:r>
                          <m:t xml:space="preserve">1</m:t>
                        </m:r>
                        <m:r>
                          <m:t xml:space="preserve">=</m:t>
                        </m:r>
                        <m:r>
                          <m:t xml:space="preserve">A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  <m:sup>
                            <m:r>
                              <m:t xml:space="preserve">0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B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0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C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0</m:t>
                            </m:r>
                          </m:sup>
                        </m:sSup>
                        <m:r>
                          <m:t xml:space="preserve">=</m:t>
                        </m:r>
                        <m:r>
                          <m:t xml:space="preserve">A</m:t>
                        </m:r>
                        <m:r>
                          <m:t xml:space="preserve">+</m:t>
                        </m:r>
                        <m:r>
                          <m:t xml:space="preserve">B</m:t>
                        </m:r>
                        <m:r>
                          <m:t xml:space="preserve">+</m:t>
                        </m:r>
                        <m:r>
                          <m:t xml:space="preserve">C</m:t>
                        </m:r>
                        <m:r>
                          <m:t xml:space="preserve"> 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</m:e>
                        </m:d>
                      </m:e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sSub>
                              <m:e>
                                <m:r>
                                  <m:t xml:space="preserve">J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  <m:r>
                              <m:t xml:space="preserve">=</m:t>
                            </m:r>
                            <m:r>
                              <m:t xml:space="preserve"> </m:t>
                            </m:r>
                          </m:e>
                        </m:d>
                        <m:r>
                          <m:t xml:space="preserve"> </m:t>
                        </m:r>
                        <m:r>
                          <m:t xml:space="preserve">3</m:t>
                        </m:r>
                        <m:r>
                          <m:t xml:space="preserve">=</m:t>
                        </m:r>
                        <m:r>
                          <m:t xml:space="preserve">A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  <m:sup>
                            <m:r>
                              <m:t xml:space="preserve">1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B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1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C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1</m:t>
                            </m:r>
                          </m:sup>
                        </m:sSup>
                        <m:r>
                          <m:t xml:space="preserve">=</m:t>
                        </m:r>
                        <m:r>
                          <m:t xml:space="preserve">−</m:t>
                        </m:r>
                        <m:r>
                          <m:t xml:space="preserve">A</m:t>
                        </m:r>
                        <m:r>
                          <m:t xml:space="preserve">+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B</m:t>
                        </m:r>
                        <m:r>
                          <m:t xml:space="preserve">+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C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</m:e>
                        </m:d>
                      </m:e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sSub>
                              <m:e>
                                <m:r>
                                  <m:t xml:space="preserve">J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  <m:r>
                              <m:t xml:space="preserve">=</m:t>
                            </m:r>
                            <m:r>
                              <m:t xml:space="preserve"> </m:t>
                            </m:r>
                          </m:e>
                        </m:d>
                        <m:r>
                          <m:t xml:space="preserve"> </m:t>
                        </m:r>
                        <m:r>
                          <m:t xml:space="preserve">6</m:t>
                        </m:r>
                        <m:r>
                          <m:t xml:space="preserve">=</m:t>
                        </m:r>
                        <m:r>
                          <m:t xml:space="preserve">A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B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C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=</m:t>
                        </m:r>
                        <m:r>
                          <m:t xml:space="preserve">A</m:t>
                        </m:r>
                        <m:r>
                          <m:t xml:space="preserve">+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B</m:t>
                        </m:r>
                        <m:r>
                          <m:t xml:space="preserve">+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C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</m:e>
                        </m:d>
                      </m:e>
                      <m:e/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</m:e>
                        </m:d>
                        <m:r>
                          <m:t xml:space="preserve"> </m:t>
                        </m:r>
                        <m:r>
                          <m:t xml:space="preserve">A</m:t>
                        </m:r>
                        <m:r>
                          <m:t xml:space="preserve">=</m:t>
                        </m:r>
                        <m:r>
                          <m:t xml:space="preserve">1</m:t>
                        </m:r>
                        <m:r>
                          <m:t xml:space="preserve">−</m:t>
                        </m:r>
                        <m:r>
                          <m:t xml:space="preserve">B</m:t>
                        </m:r>
                        <m:r>
                          <m:t xml:space="preserve">−</m:t>
                        </m:r>
                        <m:r>
                          <m:t xml:space="preserve">C</m:t>
                        </m:r>
                        <m:r>
                          <m:t xml:space="preserve">→</m:t>
                        </m:r>
                      </m:e>
                      <m:e/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</m:e>
                        </m:d>
                        <m:r>
                          <m:t xml:space="preserve"> </m:t>
                        </m:r>
                        <m:r>
                          <m:t xml:space="preserve">3</m:t>
                        </m:r>
                        <m:r>
                          <m:t xml:space="preserve">=</m:t>
                        </m:r>
                        <m:r>
                          <m:t xml:space="preserve">−</m:t>
                        </m:r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B</m:t>
                        </m:r>
                        <m:r>
                          <m:t xml:space="preserve">+</m:t>
                        </m:r>
                        <m:r>
                          <m:t xml:space="preserve">C</m:t>
                        </m:r>
                        <m:r>
                          <m:t xml:space="preserve">+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+</m:t>
                        </m:r>
                        <m:r>
                          <m:t xml:space="preserve">C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→</m:t>
                        </m:r>
                        <m:r>
                          <m:t xml:space="preserve">4</m:t>
                        </m:r>
                        <m:r>
                          <m:t xml:space="preserve">=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+</m:t>
                        </m:r>
                        <m:r>
                          <m:t xml:space="preserve">C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 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ii</m:t>
                            </m:r>
                          </m:e>
                        </m:d>
                      </m:e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</m:e>
                        </m:d>
                        <m:r>
                          <m:t xml:space="preserve"> </m:t>
                        </m:r>
                        <m:r>
                          <m:t xml:space="preserve">6</m:t>
                        </m:r>
                        <m:r>
                          <m:t xml:space="preserve">=</m:t>
                        </m:r>
                        <m:r>
                          <m:t xml:space="preserve">1</m:t>
                        </m:r>
                        <m:r>
                          <m:t xml:space="preserve">−</m:t>
                        </m:r>
                        <m:r>
                          <m:t xml:space="preserve">B</m:t>
                        </m:r>
                        <m:r>
                          <m:t xml:space="preserve">−</m:t>
                        </m:r>
                        <m:r>
                          <m:t xml:space="preserve">C</m:t>
                        </m:r>
                        <m:r>
                          <m:t xml:space="preserve">+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+</m:t>
                        </m:r>
                        <m:r>
                          <m:t xml:space="preserve">C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→</m:t>
                        </m:r>
                        <m:r>
                          <m:t xml:space="preserve">5</m:t>
                        </m:r>
                        <m:r>
                          <m:t xml:space="preserve">=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+</m:t>
                        </m:r>
                        <m:r>
                          <m:t xml:space="preserve">C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 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iii</m:t>
                            </m:r>
                          </m:e>
                        </m:d>
                      </m:e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ii</m:t>
                            </m:r>
                          </m:e>
                        </m:d>
                        <m:r>
                          <m:t xml:space="preserve"> </m:t>
                        </m:r>
                        <m:r>
                          <m:t xml:space="preserve">4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2</m:t>
                            </m:r>
                          </m:e>
                        </m:rad>
                        <m:r>
                          <m:t xml:space="preserve">=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  <m:r>
                          <m:t xml:space="preserve">+</m:t>
                        </m:r>
                        <m:r>
                          <m:t xml:space="preserve">C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e>
                        </m:d>
                      </m:e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iii</m:t>
                            </m:r>
                          </m:e>
                        </m:d>
                        <m:r>
                          <m:t xml:space="preserve"> </m:t>
                        </m:r>
                        <m:r>
                          <m:t xml:space="preserve">5</m:t>
                        </m:r>
                        <m:r>
                          <m:t xml:space="preserve">=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  <m:r>
                          <m:t xml:space="preserve">−</m:t>
                        </m:r>
                        <m:r>
                          <m:t xml:space="preserve">C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e>
                        </m:d>
                      </m:e>
                    </m:eqAr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Lehetséges feladatok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89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1. Biztos, hogy ledől a torony?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    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Akkor is, ha nagyon ügyesen játszunk?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Túl könnyű!!!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Arial"/>
              </a:rPr>
              <a:t>Az első lépés után már 19 emeletes a torony</a:t>
            </a: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Arial"/>
              </a:rPr>
              <a:t>Aztán 3 lépésenként egy emelettel magasabb lesz</a:t>
            </a: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Arial"/>
              </a:rPr>
              <a:t>A 109. lépésben 55 elemeltes, ez képtelenség!</a:t>
            </a: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2. Hogyan kell „jól” jengázni? Mi a nyerő stratégia? Mi történik, ha senki se hibázik?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Túl nehéznek tűnik!!!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Arial"/>
              </a:rPr>
              <a:t>Tudjuk, hogy van ilyen, lehet ,,hibátlanul” játszani</a:t>
            </a: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Arial"/>
              </a:rPr>
              <a:t>De nem tudjuk, hogyan (Lehet, hogy van rá szép megoldás??)</a:t>
            </a: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  <p:timing>
    <p:tnLst>
      <p:par>
        <p:cTn id="45" dur="indefinite" restart="never" nodeType="tmRoot">
          <p:childTnLst>
            <p:seq>
              <p:cTn id="46" dur="indefinite" nodeType="mainSeq">
                <p:childTnLst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" dur="1000" fill="hold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1000" fill="hold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1000" fill="hold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1000" fill="hold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250" fill="hold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250" fill="hold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 additive="repl">
                                        <p:cTn id="67" dur="10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nodeType="clickEffect" fill="hold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 additive="repl">
                                        <p:cTn id="72" dur="10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 additive="repl">
                                        <p:cTn id="77" dur="10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2" dur="1000" fill="hold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" dur="1000" fill="hold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8" dur="250" fill="hold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9" dur="250" fill="hold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nodeType="clickEffect" fill="hold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 additive="repl">
                                        <p:cTn id="94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 additive="repl">
                                        <p:cTn id="99" dur="10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A „jó” együtthatók kiszámítása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64" name="Object 7"/>
              <p:cNvSpPr txBox="1"/>
              <p:nvPr/>
            </p:nvSpPr>
            <p:spPr>
              <a:xfrm>
                <a:off x="740880" y="2101680"/>
                <a:ext cx="8640000" cy="4474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ii</m:t>
                            </m:r>
                          </m:e>
                        </m:d>
                        <m:r>
                          <m:t xml:space="preserve"> </m:t>
                        </m:r>
                        <m:r>
                          <m:t xml:space="preserve">4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2</m:t>
                            </m:r>
                          </m:e>
                        </m:rad>
                        <m:r>
                          <m:t xml:space="preserve">=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  <m:r>
                          <m:t xml:space="preserve">+</m:t>
                        </m:r>
                        <m:r>
                          <m:t xml:space="preserve">C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e>
                        </m:d>
                      </m:e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iii</m:t>
                            </m:r>
                          </m:e>
                        </m:d>
                        <m:r>
                          <m:t xml:space="preserve"> </m:t>
                        </m:r>
                        <m:r>
                          <m:t xml:space="preserve">5</m:t>
                        </m:r>
                        <m:r>
                          <m:t xml:space="preserve">=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  <m:r>
                          <m:t xml:space="preserve">−</m:t>
                        </m:r>
                        <m:r>
                          <m:t xml:space="preserve">C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e>
                        </m:d>
                      </m:e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iii</m:t>
                            </m:r>
                          </m:e>
                        </m:d>
                        <m:r>
                          <m:t xml:space="preserve">+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ii</m:t>
                            </m:r>
                          </m:e>
                        </m:d>
                        <m:r>
                          <m:t xml:space="preserve"> </m:t>
                        </m:r>
                        <m:r>
                          <m:t xml:space="preserve">5</m:t>
                        </m:r>
                        <m:r>
                          <m:t xml:space="preserve">+</m:t>
                        </m:r>
                        <m:r>
                          <m:t xml:space="preserve">4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2</m:t>
                            </m:r>
                          </m:e>
                        </m:rad>
                        <m:r>
                          <m:t xml:space="preserve">=</m:t>
                        </m:r>
                        <m:r>
                          <m:t xml:space="preserve">2</m:t>
                        </m:r>
                        <m:r>
                          <m:t xml:space="preserve">B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e>
                      <m:e>
                        <m:r>
                          <m:t xml:space="preserve">B</m:t>
                        </m:r>
                        <m:r>
                          <m:t xml:space="preserve">=</m:t>
                        </m:r>
                        <m:f>
                          <m:num>
                            <m:r>
                              <m:t xml:space="preserve">5</m:t>
                            </m:r>
                            <m:r>
                              <m:t xml:space="preserve">+</m:t>
                            </m:r>
                            <m:r>
                              <m:t xml:space="preserve">4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2</m:t>
                            </m:r>
                            <m:r>
                              <m:t xml:space="preserve">⋅</m:t>
                            </m:r>
                            <m:r>
                              <m:t xml:space="preserve">2</m:t>
                            </m:r>
                            <m:r>
                              <m:t xml:space="preserve">⋅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  <m:r>
                                  <m:t xml:space="preserve">+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5</m:t>
                                </m:r>
                                <m:r>
                                  <m:t xml:space="preserve">+</m:t>
                                </m:r>
                                <m:r>
                                  <m:t xml:space="preserve">4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</m:e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iii</m:t>
                            </m:r>
                          </m:e>
                        </m:d>
                        <m:r>
                          <m:t xml:space="preserve">−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ii</m:t>
                            </m:r>
                          </m:e>
                        </m:d>
                        <m:r>
                          <m:t xml:space="preserve"> </m:t>
                        </m:r>
                        <m:r>
                          <m:t xml:space="preserve">5</m:t>
                        </m:r>
                        <m:r>
                          <m:t xml:space="preserve">−</m:t>
                        </m:r>
                        <m:r>
                          <m:t xml:space="preserve">4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2</m:t>
                            </m:r>
                          </m:e>
                        </m:rad>
                        <m:r>
                          <m:t xml:space="preserve">=</m:t>
                        </m:r>
                        <m:r>
                          <m:t xml:space="preserve">−</m:t>
                        </m:r>
                        <m:r>
                          <m:t xml:space="preserve">2</m:t>
                        </m:r>
                        <m:r>
                          <m:t xml:space="preserve">C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e>
                        </m:d>
                      </m:e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f>
                          <m:num>
                            <m:r>
                              <m:t xml:space="preserve">5</m:t>
                            </m:r>
                            <m:r>
                              <m:t xml:space="preserve">−</m:t>
                            </m:r>
                            <m:r>
                              <m:t xml:space="preserve">4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>
                              <m:t xml:space="preserve">⋅</m:t>
                            </m:r>
                            <m:r>
                              <m:t xml:space="preserve">2</m:t>
                            </m:r>
                            <m:r>
                              <m:t xml:space="preserve">⋅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5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4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  <m:r>
                                  <m:t xml:space="preserve">+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</m:e>
                      <m:e>
                        <m:r>
                          <m:t xml:space="preserve">A</m:t>
                        </m:r>
                        <m:r>
                          <m:t xml:space="preserve">=</m:t>
                        </m:r>
                        <m:r>
                          <m:t xml:space="preserve">1</m:t>
                        </m:r>
                        <m:r>
                          <m:t xml:space="preserve">−</m:t>
                        </m:r>
                        <m:r>
                          <m:t xml:space="preserve">B</m:t>
                        </m:r>
                        <m:r>
                          <m:t xml:space="preserve">−</m:t>
                        </m:r>
                        <m:r>
                          <m:t xml:space="preserve">C</m:t>
                        </m:r>
                        <m:r>
                          <m:t xml:space="preserve">=</m:t>
                        </m:r>
                        <m:r>
                          <m:t xml:space="preserve">1</m:t>
                        </m:r>
                        <m:r>
                          <m:t xml:space="preserve">−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−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r>
                              <m:t xml:space="preserve">4</m:t>
                            </m:r>
                            <m:r>
                              <m:t xml:space="preserve">−</m:t>
                            </m:r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  <m:r>
                              <m:t xml:space="preserve">−</m:t>
                            </m:r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e>
                    </m:eqAr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Azaz a J</a:t>
            </a:r>
            <a:r>
              <a:rPr b="1" lang="hu-HU" sz="4400" spc="-1" strike="noStrike" baseline="-8000">
                <a:solidFill>
                  <a:srgbClr val="333333"/>
                </a:solidFill>
                <a:latin typeface="Arial"/>
              </a:rPr>
              <a:t>n</a:t>
            </a: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 sorozat...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66" name="Object 8"/>
              <p:cNvSpPr txBox="1"/>
              <p:nvPr/>
            </p:nvSpPr>
            <p:spPr>
              <a:xfrm>
                <a:off x="740880" y="2029680"/>
                <a:ext cx="8694360" cy="997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J</m:t>
                        </m:r>
                      </m:e>
                      <m:sub>
                        <m:r>
                          <m:t xml:space="preserve">n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⋅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  <m:r>
                      <m:t xml:space="preserve">+</m:t>
                    </m:r>
                    <m:f>
                      <m:num>
                        <m:r>
                          <m:t xml:space="preserve">3</m:t>
                        </m:r>
                        <m:r>
                          <m:t xml:space="preserve">+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2</m:t>
                            </m:r>
                          </m:e>
                        </m:rad>
                      </m:num>
                      <m:den>
                        <m:r>
                          <m:t xml:space="preserve">4</m:t>
                        </m:r>
                      </m:den>
                    </m:f>
                    <m:r>
                      <m:t xml:space="preserve">⋅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  <m:r>
                      <m:t xml:space="preserve">+</m:t>
                    </m:r>
                    <m:f>
                      <m:num>
                        <m:r>
                          <m:t xml:space="preserve">3</m:t>
                        </m:r>
                        <m:r>
                          <m:t xml:space="preserve">−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2</m:t>
                            </m:r>
                          </m:e>
                        </m:rad>
                      </m:num>
                      <m:den>
                        <m:r>
                          <m:t xml:space="preserve">4</m:t>
                        </m:r>
                      </m:den>
                    </m:f>
                    <m:r>
                      <m:t xml:space="preserve">⋅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67" name=""/>
              <p:cNvSpPr txBox="1"/>
              <p:nvPr/>
            </p:nvSpPr>
            <p:spPr>
              <a:xfrm>
                <a:off x="669240" y="4167720"/>
                <a:ext cx="8280000" cy="2847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−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+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+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=</m:t>
                        </m:r>
                        <m:f>
                          <m:num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>
                              <m:t xml:space="preserve">+</m:t>
                            </m:r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>
                              <m:t xml:space="preserve">3</m:t>
                            </m:r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=</m:t>
                        </m:r>
                        <m:r>
                          <m:t xml:space="preserve">1</m:t>
                        </m:r>
                      </m:e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−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⋅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  <m:r>
                          <m:t xml:space="preserve">+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⋅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+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⋅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=</m:t>
                        </m:r>
                        <m:r>
                          <m:t xml:space="preserve">3</m:t>
                        </m:r>
                      </m:e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−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⋅</m:t>
                        </m:r>
                        <m:r>
                          <m:t xml:space="preserve">1</m:t>
                        </m:r>
                        <m:r>
                          <m:t xml:space="preserve">+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⋅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+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⋅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e>
                        </m:d>
                        <m:r>
                          <m:t xml:space="preserve">=</m:t>
                        </m:r>
                        <m:r>
                          <m:t xml:space="preserve">6</m:t>
                        </m:r>
                      </m:e>
                    </m:eqArr>
                  </m:oMath>
                </a14:m>
              </a:p>
            </p:txBody>
          </p:sp>
        </mc:Choice>
        <mc:Fallback/>
      </mc:AlternateContent>
      <p:sp>
        <p:nvSpPr>
          <p:cNvPr id="168" name=""/>
          <p:cNvSpPr txBox="1"/>
          <p:nvPr/>
        </p:nvSpPr>
        <p:spPr>
          <a:xfrm>
            <a:off x="1213920" y="3456720"/>
            <a:ext cx="817308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hu-HU" sz="1800" spc="-1" strike="noStrike">
                <a:solidFill>
                  <a:srgbClr val="000000"/>
                </a:solidFill>
                <a:latin typeface="Arial"/>
              </a:rPr>
              <a:t>Ellenőrzésképpen...</a:t>
            </a: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  <p:timing>
    <p:tnLst>
      <p:par>
        <p:cTn id="369" dur="indefinite" restart="never" nodeType="tmRoot">
          <p:childTnLst>
            <p:seq>
              <p:cTn id="370" dur="indefinite" nodeType="mainSeq">
                <p:childTnLst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75" dur="3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1000"/>
                            </p:stCondLst>
                            <p:childTnLst>
                              <p:par>
                                <p:cTn id="383" nodeType="after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Így aztán a tornyok száma...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70" name="Object 10"/>
              <p:cNvSpPr txBox="1"/>
              <p:nvPr/>
            </p:nvSpPr>
            <p:spPr>
              <a:xfrm>
                <a:off x="740880" y="2101680"/>
                <a:ext cx="9015840" cy="1388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sSub>
                          <m:e>
                            <m:r>
                              <m:t xml:space="preserve">J</m:t>
                            </m:r>
                          </m:e>
                          <m:sub>
                            <m:r>
                              <m:t xml:space="preserve">54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−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⋅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e>
                            </m:d>
                          </m:e>
                          <m:sup>
                            <m:r>
                              <m:t xml:space="preserve">54</m:t>
                            </m:r>
                          </m:sup>
                        </m:sSup>
                        <m:r>
                          <m:t xml:space="preserve">+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+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⋅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+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54</m:t>
                            </m:r>
                          </m:sup>
                        </m:sSup>
                        <m:r>
                          <m:t xml:space="preserve">+</m:t>
                        </m:r>
                        <m:f>
                          <m:num>
                            <m:r>
                              <m:t xml:space="preserve">3</m:t>
                            </m:r>
                            <m:r>
                              <m:t xml:space="preserve">−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2</m:t>
                                </m:r>
                              </m:e>
                            </m:rad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⋅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1</m:t>
                                </m:r>
                                <m:r>
                                  <m:t xml:space="preserve">−</m:t>
                                </m:r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2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m:t xml:space="preserve">54</m:t>
                            </m:r>
                          </m:sup>
                        </m:sSup>
                        <m:r>
                          <m:t xml:space="preserve">=</m:t>
                        </m:r>
                        <m:r>
                          <m:t xml:space="preserve"> </m:t>
                        </m:r>
                      </m:e>
                      <m:e>
                        <m:r>
                          <m:t xml:space="preserve"> </m:t>
                        </m:r>
                        <m:r>
                          <m:t xml:space="preserve">=</m:t>
                        </m:r>
                        <m:r>
                          <m:t xml:space="preserve">516</m:t>
                        </m:r>
                        <m:r>
                          <m:t xml:space="preserve"> </m:t>
                        </m:r>
                        <m:r>
                          <m:t xml:space="preserve">036</m:t>
                        </m:r>
                        <m:r>
                          <m:t xml:space="preserve"> </m:t>
                        </m:r>
                        <m:r>
                          <m:t xml:space="preserve">424</m:t>
                        </m:r>
                        <m:r>
                          <m:t xml:space="preserve"> </m:t>
                        </m:r>
                        <m:r>
                          <m:t xml:space="preserve">787</m:t>
                        </m:r>
                        <m:r>
                          <m:t xml:space="preserve"> </m:t>
                        </m:r>
                        <m:r>
                          <m:t xml:space="preserve">671</m:t>
                        </m:r>
                        <m:r>
                          <m:t xml:space="preserve"> </m:t>
                        </m:r>
                        <m:r>
                          <m:t xml:space="preserve">732</m:t>
                        </m:r>
                        <m:r>
                          <m:t xml:space="preserve"> </m:t>
                        </m:r>
                        <m:r>
                          <m:t xml:space="preserve">778.</m:t>
                        </m:r>
                      </m:e>
                    </m:eqAr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De még nincs vége :-)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740880" y="2146680"/>
            <a:ext cx="8608320" cy="489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hu-HU" sz="4000" spc="-1" strike="noStrike">
                <a:solidFill>
                  <a:srgbClr val="000000"/>
                </a:solidFill>
                <a:latin typeface="Times New Roman"/>
              </a:rPr>
              <a:t>Megint bc:</a:t>
            </a:r>
            <a:endParaRPr b="0" lang="hu-HU" sz="40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Times New Roman"/>
              </a:rPr>
              <a:t>scale=100</a:t>
            </a:r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Times New Roman"/>
              </a:rPr>
              <a:t>define j(n)</a:t>
            </a:r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Times New Roman"/>
              </a:rPr>
              <a:t>{</a:t>
            </a:r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Times New Roman"/>
              </a:rPr>
              <a:t>  </a:t>
            </a:r>
            <a:r>
              <a:rPr b="0" lang="hu-HU" sz="3200" spc="-1" strike="noStrike">
                <a:solidFill>
                  <a:srgbClr val="000000"/>
                </a:solidFill>
                <a:latin typeface="Times New Roman"/>
              </a:rPr>
              <a:t>return(-1/2*(-1)^n + (3+sqrt(2))/4*(1+sqrt(2))^n + (3-sqrt(2))/4*(1-sqrt(2))^n);</a:t>
            </a:r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Times New Roman"/>
              </a:rPr>
              <a:t>}</a:t>
            </a:r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Times New Roman"/>
              </a:rPr>
              <a:t>j(54);</a:t>
            </a:r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buNone/>
            </a:pPr>
            <a:endParaRPr b="0" lang="hu-HU" sz="3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740880" y="561600"/>
            <a:ext cx="86083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Száz tizedesjegy pontossággal a képlettel számolva...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subTitle"/>
          </p:nvPr>
        </p:nvSpPr>
        <p:spPr>
          <a:xfrm>
            <a:off x="740880" y="2146680"/>
            <a:ext cx="8608320" cy="489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hu-HU" sz="2800" spc="-1" strike="noStrike">
                <a:solidFill>
                  <a:srgbClr val="000000"/>
                </a:solidFill>
                <a:latin typeface="Times New Roman"/>
              </a:rPr>
              <a:t>516 036 424 787 671 732 777, 9999999999999999999999999999999999999999999\</a:t>
            </a:r>
            <a:endParaRPr b="0" lang="hu-HU" sz="28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buNone/>
            </a:pPr>
            <a:r>
              <a:rPr b="0" lang="hu-HU" sz="2800" spc="-1" strike="noStrike">
                <a:solidFill>
                  <a:srgbClr val="000000"/>
                </a:solidFill>
                <a:latin typeface="Times New Roman"/>
              </a:rPr>
              <a:t>9999999999999999999999999999999999955668978\</a:t>
            </a:r>
            <a:endParaRPr b="0" lang="hu-HU" sz="28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buNone/>
            </a:pPr>
            <a:r>
              <a:rPr b="0" lang="hu-HU" sz="2800" spc="-1" strike="noStrike">
                <a:solidFill>
                  <a:srgbClr val="000000"/>
                </a:solidFill>
                <a:latin typeface="Times New Roman"/>
              </a:rPr>
              <a:t>38385971933753</a:t>
            </a:r>
            <a:endParaRPr b="0" lang="hu-HU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5" name=""/>
          <p:cNvSpPr txBox="1"/>
          <p:nvPr/>
        </p:nvSpPr>
        <p:spPr>
          <a:xfrm>
            <a:off x="3157920" y="6114240"/>
            <a:ext cx="3764160" cy="43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hu-HU" sz="2400" spc="-1" strike="noStrike">
                <a:solidFill>
                  <a:srgbClr val="000000"/>
                </a:solidFill>
                <a:latin typeface="Arial"/>
              </a:rPr>
              <a:t>Majdnem... :-)</a:t>
            </a: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Mai témánk: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89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Hányféle torony építhető?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Nem túl nehéz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De azért elég érdekes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Mekkmester módszer :-) Na jó, alulról fölfelé is lehet...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Legyen 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n 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az n darab hasábból „felépíthető” tornyok száma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  <p:timing>
    <p:tnLst>
      <p:par>
        <p:cTn id="100" dur="indefinite" restart="never" nodeType="tmRoot">
          <p:childTnLst>
            <p:seq>
              <p:cTn id="101" dur="indefinite" nodeType="mainSeq">
                <p:childTnLst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6" dur="1000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7" dur="1000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2" dur="500" fill="hold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3" dur="500" fill="hold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8" dur="500" fill="hold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9" dur="500" fill="hold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4" dur="1000" fill="hold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5" dur="1000" fill="hold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0" dur="1000" fill="hold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1" dur="1000" fill="hold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Mi van az elején?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89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Számoljuk csak végig!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0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=1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1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=3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2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=6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3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=16 = 1 + 3x3 + 3 + 3.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4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=37 (aki nem hiszi, járjon utána!)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  <p:timing>
    <p:tnLst>
      <p:par>
        <p:cTn id="132" dur="indefinite" restart="never" nodeType="tmRoot">
          <p:childTnLst>
            <p:seq>
              <p:cTn id="133" dur="indefinite" nodeType="mainSeq">
                <p:childTnLst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8" dur="2000" fill="hold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9" dur="2000" fill="hold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4" dur="2000" fill="hold"/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5" dur="2000" fill="hold"/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0" dur="2000" fill="hold"/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1" dur="2000" fill="hold"/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6" dur="2000" fill="hold"/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7" dur="2000" fill="hold"/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2" dur="500" fill="hold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3" dur="500" fill="hold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Hányféle kezdés lehetséges?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89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Az első emeleten egy hasáb van: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(nyilván csak középen lehet)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Az első emeleten két hasáb van, vigyázat, ez három lehetőség: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Kétoldalt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Középen és baloldalt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Középen és jobboldalt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Az első emeleten három hasáb van: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(nyilván csak egyféleképpen tehetem őket)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  <p:timing>
    <p:tnLst>
      <p:par>
        <p:cTn id="164" dur="indefinite" restart="never" nodeType="tmRoot">
          <p:childTnLst>
            <p:seq>
              <p:cTn id="165" dur="indefinite" nodeType="mainSeq">
                <p:childTnLst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0" dur="1000" fill="hold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1" dur="1000" fill="hold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6" dur="1000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7" dur="1000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2" dur="500" fill="hold"/>
                                        <p:tgtEl>
                                          <p:spTgt spid="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3" dur="500" fill="hold"/>
                                        <p:tgtEl>
                                          <p:spTgt spid="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8" dur="500" fill="hold"/>
                                        <p:tgtEl>
                                          <p:spTgt spid="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9" dur="500" fill="hold"/>
                                        <p:tgtEl>
                                          <p:spTgt spid="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4" dur="1000" fill="hold"/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5" dur="1000" fill="hold"/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0" dur="500" fill="hold"/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1" dur="500" fill="hold"/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nodeType="with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4" dur="500" fill="hold"/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5" dur="500" fill="hold"/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nodeType="with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8" dur="1000" fill="hold"/>
                                        <p:tgtEl>
                                          <p:spTgt spid="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9" dur="1000" fill="hold"/>
                                        <p:tgtEl>
                                          <p:spTgt spid="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Hányféle folytatás  lehetséges?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89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Ha az első szinten 1 hasáb van?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Marad n-1 hasáb, J</a:t>
            </a:r>
            <a:r>
              <a:rPr b="0" lang="hu-HU" sz="2800" spc="797" strike="noStrike" baseline="-8000">
                <a:solidFill>
                  <a:srgbClr val="000000"/>
                </a:solidFill>
                <a:latin typeface="Arial"/>
              </a:rPr>
              <a:t>n-1</a:t>
            </a: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-féle torony lehet a folytatás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Ha az első szinten 2 hasáb van?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Marad n-2 hasáb, J</a:t>
            </a:r>
            <a:r>
              <a:rPr b="0" lang="hu-HU" sz="2800" spc="797" strike="noStrike" baseline="-8000">
                <a:solidFill>
                  <a:srgbClr val="000000"/>
                </a:solidFill>
                <a:latin typeface="Arial"/>
              </a:rPr>
              <a:t>n-2</a:t>
            </a: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-féle torony lehet a folytatás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Ha az első szinten 3 hasáb van?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Marad n-3 hasáb, J</a:t>
            </a:r>
            <a:r>
              <a:rPr b="0" lang="hu-HU" sz="2800" spc="797" strike="noStrike" baseline="-8000">
                <a:solidFill>
                  <a:srgbClr val="000000"/>
                </a:solidFill>
                <a:latin typeface="Arial"/>
              </a:rPr>
              <a:t>n-3</a:t>
            </a: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-féle torony lehet a folytatás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  <p:timing>
    <p:tnLst>
      <p:par>
        <p:cTn id="210" dur="indefinite" restart="never" nodeType="tmRoot">
          <p:childTnLst>
            <p:seq>
              <p:cTn id="211" dur="indefinite" nodeType="mainSeq">
                <p:childTnLst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6" dur="1000" fill="hold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7" dur="1000" fill="hold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2" dur="1000" fill="hold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3" dur="1000" fill="hold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8" dur="1000" fill="hold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9" dur="1000" fill="hold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4" dur="1000" fill="hold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5" dur="1000" fill="hold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0" dur="1000" fill="hold"/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1" dur="1000" fill="hold"/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6" dur="1000" fill="hold"/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7" dur="1000" fill="hold"/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Szóval...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98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Az n darab hasábból építhető tornyok száma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0">
              <a:buNone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n</a:t>
            </a: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=...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Az egyes (szimpla) szinttel kezdődő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0">
              <a:buNone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n-1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Plusz a kettes (dupla) szinttel kezdődő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0">
              <a:buNone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3</a:t>
            </a:r>
            <a:r>
              <a:rPr b="0" lang="hu-HU" sz="2800" spc="-1" strike="noStrike">
                <a:solidFill>
                  <a:srgbClr val="000000"/>
                </a:solidFill>
                <a:latin typeface="DejaVu Sans"/>
                <a:ea typeface="DejaVu Sans"/>
              </a:rPr>
              <a:t>·</a:t>
            </a:r>
            <a:r>
              <a:rPr b="0" lang="hu-HU" sz="2800" spc="-1" strike="noStrike">
                <a:solidFill>
                  <a:srgbClr val="000000"/>
                </a:solidFill>
                <a:latin typeface="Arial"/>
                <a:ea typeface="DejaVu Sans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  <a:ea typeface="DejaVu Sans"/>
              </a:rPr>
              <a:t>n-2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Plusz a hármas (tripla) szinttel kezdődő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0">
              <a:buNone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  <a:ea typeface="DejaVu Sans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  <a:ea typeface="DejaVu Sans"/>
              </a:rPr>
              <a:t>n-3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  <p:timing>
    <p:tnLst>
      <p:par>
        <p:cTn id="248" dur="indefinite" restart="never" nodeType="tmRoot">
          <p:childTnLst>
            <p:seq>
              <p:cTn id="249" dur="indefinite" nodeType="mainSeq">
                <p:childTnLst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4" dur="1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5" dur="1000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8" dur="1000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9" dur="1000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4" dur="1000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5" dur="1000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6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8" dur="1000" fill="hold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9" dur="1000" fill="hold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4" dur="1000" fill="hold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5" dur="1000" fill="hold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6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8" dur="1000" fill="hold"/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9" dur="1000" fill="hold"/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4" dur="1000" fill="hold"/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5" dur="1000" fill="hold"/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6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8" dur="1000" fill="hold"/>
                                        <p:tgtEl>
                                          <p:spTgt spid="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9" dur="1000" fill="hold"/>
                                        <p:tgtEl>
                                          <p:spTgt spid="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740880" y="555480"/>
            <a:ext cx="8608320" cy="126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Azaz a bűvös szabály...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98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48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4800" spc="900" strike="noStrike" baseline="-8000">
                <a:solidFill>
                  <a:srgbClr val="000000"/>
                </a:solidFill>
                <a:latin typeface="Arial"/>
              </a:rPr>
              <a:t>n</a:t>
            </a:r>
            <a:r>
              <a:rPr b="0" lang="hu-HU" sz="4800" spc="-1" strike="noStrike">
                <a:solidFill>
                  <a:srgbClr val="000000"/>
                </a:solidFill>
                <a:latin typeface="Arial"/>
              </a:rPr>
              <a:t>=J</a:t>
            </a:r>
            <a:r>
              <a:rPr b="0" lang="hu-HU" sz="4800" spc="900" strike="noStrike" baseline="-8000">
                <a:solidFill>
                  <a:srgbClr val="000000"/>
                </a:solidFill>
                <a:latin typeface="Arial"/>
              </a:rPr>
              <a:t>n-1</a:t>
            </a:r>
            <a:r>
              <a:rPr b="0" lang="hu-HU" sz="4800" spc="-1" strike="noStrike">
                <a:solidFill>
                  <a:srgbClr val="000000"/>
                </a:solidFill>
                <a:latin typeface="Arial"/>
              </a:rPr>
              <a:t>+3</a:t>
            </a:r>
            <a:r>
              <a:rPr b="0" lang="hu-HU" sz="4800" spc="-1" strike="noStrike">
                <a:solidFill>
                  <a:srgbClr val="000000"/>
                </a:solidFill>
                <a:latin typeface="DejaVu Sans"/>
                <a:ea typeface="DejaVu Sans"/>
              </a:rPr>
              <a:t>·</a:t>
            </a:r>
            <a:r>
              <a:rPr b="0" lang="hu-HU" sz="4800" spc="-1" strike="noStrike">
                <a:solidFill>
                  <a:srgbClr val="000000"/>
                </a:solidFill>
                <a:latin typeface="Arial"/>
                <a:ea typeface="DejaVu Sans"/>
              </a:rPr>
              <a:t>J</a:t>
            </a:r>
            <a:r>
              <a:rPr b="0" lang="hu-HU" sz="4800" spc="900" strike="noStrike" baseline="-8000">
                <a:solidFill>
                  <a:srgbClr val="000000"/>
                </a:solidFill>
                <a:latin typeface="Arial"/>
                <a:ea typeface="DejaVu Sans"/>
              </a:rPr>
              <a:t>n-2</a:t>
            </a:r>
            <a:r>
              <a:rPr b="0" lang="hu-HU" sz="4800" spc="-1" strike="noStrike">
                <a:solidFill>
                  <a:srgbClr val="000000"/>
                </a:solidFill>
                <a:latin typeface="Arial"/>
                <a:ea typeface="DejaVu Sans"/>
              </a:rPr>
              <a:t>+J</a:t>
            </a:r>
            <a:r>
              <a:rPr b="0" lang="hu-HU" sz="4800" spc="900" strike="noStrike" baseline="-8000">
                <a:solidFill>
                  <a:srgbClr val="000000"/>
                </a:solidFill>
                <a:latin typeface="Arial"/>
                <a:ea typeface="DejaVu Sans"/>
              </a:rPr>
              <a:t>n-3</a:t>
            </a:r>
            <a:endParaRPr b="0" lang="hu-HU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740880" y="600480"/>
            <a:ext cx="8608320" cy="117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hu-HU" sz="4400" spc="-1" strike="noStrike">
                <a:solidFill>
                  <a:srgbClr val="333333"/>
                </a:solidFill>
                <a:latin typeface="Arial"/>
              </a:rPr>
              <a:t>Mi van az elején?</a:t>
            </a:r>
            <a:endParaRPr b="1" lang="hu-HU" sz="4400" spc="-1" strike="noStrike">
              <a:solidFill>
                <a:srgbClr val="333333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740880" y="2101680"/>
            <a:ext cx="8608320" cy="489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0">
              <a:buNone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Számoljuk csak végig!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0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=1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1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=3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2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=6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3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=16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J</a:t>
            </a:r>
            <a:r>
              <a:rPr b="0" lang="hu-HU" sz="3200" spc="900" strike="noStrike" baseline="-8000">
                <a:solidFill>
                  <a:srgbClr val="000000"/>
                </a:solidFill>
                <a:latin typeface="Arial"/>
              </a:rPr>
              <a:t>4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=37 (aki nem hiszi, járjon utána!)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Megj: 16=6+3</a:t>
            </a:r>
            <a:r>
              <a:rPr b="0" lang="hu-HU" sz="3200" spc="-1" strike="noStrike">
                <a:solidFill>
                  <a:srgbClr val="000000"/>
                </a:solidFill>
                <a:latin typeface="DejaVu Sans"/>
                <a:ea typeface="DejaVu Sans"/>
              </a:rPr>
              <a:t>·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3+1. 37=16+3</a:t>
            </a:r>
            <a:r>
              <a:rPr b="0" lang="hu-HU" sz="3200" spc="-1" strike="noStrike">
                <a:solidFill>
                  <a:srgbClr val="000000"/>
                </a:solidFill>
                <a:latin typeface="DejaVu Sans"/>
                <a:ea typeface="DejaVu Sans"/>
              </a:rPr>
              <a:t>·</a:t>
            </a:r>
            <a:r>
              <a:rPr b="0" lang="hu-HU" sz="3200" spc="-1" strike="noStrike">
                <a:solidFill>
                  <a:srgbClr val="000000"/>
                </a:solidFill>
                <a:latin typeface="Arial"/>
                <a:ea typeface="DejaVu Sans"/>
              </a:rPr>
              <a:t>6+3.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>
        <p:wipe dir="u"/>
      </p:transition>
    </mc:Choice>
    <mc:Fallback>
      <p:transition spd="slow">
        <p:wipe dir="u"/>
      </p:transition>
    </mc:Fallback>
  </mc:AlternateContent>
  <p:timing>
    <p:tnLst>
      <p:par>
        <p:cTn id="290" dur="indefinite" restart="never" nodeType="tmRoot">
          <p:childTnLst>
            <p:seq>
              <p:cTn id="291" dur="indefinite" nodeType="mainSeq">
                <p:childTnLst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6" dur="3000" fill="hold"/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7" dur="3000" fill="hold"/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Application>LibreOffice/7.4.7.2$Linux_X86_64 LibreOffice_project/40$Build-2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2010-03-25T12:43:49Z</dcterms:created>
  <dc:creator>Pirity Gábor</dc:creator>
  <dc:description/>
  <dc:language>hu-HU</dc:language>
  <cp:lastModifiedBy/>
  <dcterms:modified xsi:type="dcterms:W3CDTF">2019-10-30T16:46:57Z</dcterms:modified>
  <cp:revision>14</cp:revision>
  <dc:subject/>
  <dc:title/>
</cp:coreProperties>
</file>